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Twenty minutes. The purpose is to answer "why am I here" for a mixed room of faculty, residents and project staff from many departments, and to set up the paper each group is holding.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plainly that this is not a course in writing business cases for equipment. The skill is appraisal: reading a published analysis the way you would read a trial, and knowing which choices decided its answer.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three are formal. The fourth is informal and large: guideline panels, drug and therapeutics committees, peer review, the journal club where residents learn what counts as evidence. Ask who in the room has sat on any of these. Several will have.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to two minutes; Session 6 has the committees and the flow in detail. The point for now: HTAIn advises, it does not command. And topic selection is where much of the real influence lies: what nobody nominates, nobody evaluates.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concrete case where evidence produced by academic departments changed a national number. We return to it in Session 4, the costing session, where they will do a small version themselves.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row here is a row of the appraisal checklist on their tables. Point at it. By the report-back they will have asked each of these questions of their paper.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title is the message; the table is only the evidence for it. Read the four rows quickly and spend the time on the claim line. These figures reappear in Session 6 when we discuss league tables. What this slide is really giving is permission: they are allowed to disagree with a published paper, and by this evening they should be able to say exactly which choice they disagree with.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brochure promised participants a route into producing HTA evidence. This slide is the first half of that promise; the close should give the concrete next step. Agree before the day what that next step is.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Put this up during registration or at the first break and leave it on screen. Say that the slides, the handouts and the widgets all live at that address, so nobody needs to take a photograph of a table. If the site is not live yet, say so and give the folder instead.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the shape of the day out loud: the morning takes an ICER apart and builds one, and only after lunch do we ask what it is worth. Row 11, equity, is not taught as its own session. Mention it at the close and ask groups whether their paper says anything about who gains. Most will not.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this explicitly, because it is the commonest objection in the room: "that is public health, I prescribe". The programme example is used to teach because it is the cleanest published Indian case with all the moving parts. The clinical example is there to prove the transfer. Name the eight papers if you have the pack in front of you.</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for reading out. HTAIn's process is described, with sources, in Session 6.</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1</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0"/>
              </a:spcAft>
              <a:buNone/>
            </a:pPr>
            <a:r>
              <a:rPr sz="5400" b="1" i="0" spc="-81">
                <a:solidFill>
                  <a:srgbClr val="162A6C"/>
                </a:solidFill>
                <a:latin typeface="Arial"/>
              </a:rPr>
              <a:t>Where economic evidence enters health policy</a:t>
            </a:r>
          </a:p>
        </p:txBody>
      </p:sp>
      <p:sp>
        <p:nvSpPr>
          <p:cNvPr id="4" name="TextBox 3"/>
          <p:cNvSpPr txBox="1"/>
          <p:nvPr/>
        </p:nvSpPr>
        <p:spPr>
          <a:xfrm>
            <a:off x="914400" y="2207808"/>
            <a:ext cx="103632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Who asks the questions in India, what they need from a study, and where faculty, residents and project staff come in.</a:t>
            </a:r>
          </a:p>
        </p:txBody>
      </p:sp>
      <p:sp>
        <p:nvSpPr>
          <p:cNvPr id="5" name="TextBox 4"/>
          <p:cNvSpPr txBox="1"/>
          <p:nvPr/>
        </p:nvSpPr>
        <p:spPr>
          <a:xfrm>
            <a:off x="914400" y="3515114"/>
            <a:ext cx="103632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School of Public Health, with the Regional Resource Centre for Health Technology Assessment, AIIMS Bhopal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Today is about reading, not selling</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By the end of the day you should be able to pick up an economic evaluation in your own field and say whether you believe it.</a:t>
            </a:r>
          </a:p>
        </p:txBody>
      </p:sp>
      <p:sp>
        <p:nvSpPr>
          <p:cNvPr id="5" name="Rectangle 4"/>
          <p:cNvSpPr/>
          <p:nvPr/>
        </p:nvSpPr>
        <p:spPr>
          <a:xfrm>
            <a:off x="552450" y="238050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38050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52987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Your paper</a:t>
            </a:r>
          </a:p>
        </p:txBody>
      </p:sp>
      <p:sp>
        <p:nvSpPr>
          <p:cNvPr id="8" name="TextBox 7"/>
          <p:cNvSpPr txBox="1"/>
          <p:nvPr/>
        </p:nvSpPr>
        <p:spPr>
          <a:xfrm>
            <a:off x="803672" y="291310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Your group holds one published Indian evaluation. It stays with you all day.</a:t>
            </a:r>
          </a:p>
        </p:txBody>
      </p:sp>
      <p:sp>
        <p:nvSpPr>
          <p:cNvPr id="9" name="Rectangle 8"/>
          <p:cNvSpPr/>
          <p:nvPr/>
        </p:nvSpPr>
        <p:spPr>
          <a:xfrm>
            <a:off x="4301430" y="238050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01430" y="238050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2652" y="252987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Your checklist</a:t>
            </a:r>
          </a:p>
        </p:txBody>
      </p:sp>
      <p:sp>
        <p:nvSpPr>
          <p:cNvPr id="12" name="TextBox 11"/>
          <p:cNvSpPr txBox="1"/>
          <p:nvPr/>
        </p:nvSpPr>
        <p:spPr>
          <a:xfrm>
            <a:off x="4552652" y="291310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After each session, fill in the rows it covered. Prompts are on your paper's sheet.</a:t>
            </a:r>
          </a:p>
        </p:txBody>
      </p:sp>
      <p:sp>
        <p:nvSpPr>
          <p:cNvPr id="13" name="Rectangle 12"/>
          <p:cNvSpPr/>
          <p:nvPr/>
        </p:nvSpPr>
        <p:spPr>
          <a:xfrm>
            <a:off x="8050411" y="2380506"/>
            <a:ext cx="358913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50411" y="2380506"/>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01633" y="2529872"/>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Your verdict</a:t>
            </a:r>
          </a:p>
        </p:txBody>
      </p:sp>
      <p:sp>
        <p:nvSpPr>
          <p:cNvPr id="16" name="TextBox 15"/>
          <p:cNvSpPr txBox="1"/>
          <p:nvPr/>
        </p:nvSpPr>
        <p:spPr>
          <a:xfrm>
            <a:off x="8301633" y="2913105"/>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In the last session, in pairs of groups: would you act on this paper, and why?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Four doors economic evidence walks through</a:t>
            </a:r>
          </a:p>
        </p:txBody>
      </p:sp>
      <p:graphicFrame>
        <p:nvGraphicFramePr>
          <p:cNvPr id="4" name="Table 3"/>
          <p:cNvGraphicFramePr>
            <a:graphicFrameLocks noGrp="1"/>
          </p:cNvGraphicFramePr>
          <p:nvPr/>
        </p:nvGraphicFramePr>
        <p:xfrm>
          <a:off x="552450" y="1162050"/>
          <a:ext cx="11087100" cy="4107507"/>
        </p:xfrm>
        <a:graphic>
          <a:graphicData uri="http://schemas.openxmlformats.org/drawingml/2006/table">
            <a:tbl>
              <a:tblPr firstRow="1">
                <a:tableStyleId>{5C22544A-7EE6-4342-B048-85BDC9FD1C3A}</a:tableStyleId>
              </a:tblPr>
              <a:tblGrid>
                <a:gridCol w="4063008"/>
                <a:gridCol w="7024092"/>
              </a:tblGrid>
              <a:tr h="821501">
                <a:tc>
                  <a:txBody>
                    <a:bodyPr wrap="square"/>
                    <a:lstStyle/>
                    <a:p>
                      <a:pPr algn="l">
                        <a:lnSpc>
                          <a:spcPct val="104000"/>
                        </a:lnSpc>
                      </a:pPr>
                      <a:r>
                        <a:rPr sz="2100" b="1" i="0">
                          <a:solidFill>
                            <a:srgbClr val="FFFFFF"/>
                          </a:solidFill>
                          <a:latin typeface="Arial"/>
                        </a:rPr>
                        <a:t>Door</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gets decided</a:t>
                      </a:r>
                    </a:p>
                  </a:txBody>
                  <a:tcPr marL="60000" marR="60000" marT="35000" marB="35000" anchor="t">
                    <a:solidFill>
                      <a:srgbClr val="162A6C"/>
                    </a:solidFill>
                  </a:tcPr>
                </a:tc>
              </a:tr>
              <a:tr h="821501">
                <a:tc>
                  <a:txBody>
                    <a:bodyPr wrap="square"/>
                    <a:lstStyle/>
                    <a:p>
                      <a:pPr algn="l">
                        <a:lnSpc>
                          <a:spcPct val="104000"/>
                        </a:lnSpc>
                      </a:pPr>
                      <a:r>
                        <a:rPr sz="2100" b="1" i="0">
                          <a:solidFill>
                            <a:srgbClr val="10141A"/>
                          </a:solidFill>
                          <a:latin typeface="Arial"/>
                        </a:rPr>
                        <a:t>Health Technology Assessment in India</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whether a programme, test or treatment should be adopted nationally or by a state</a:t>
                      </a:r>
                    </a:p>
                  </a:txBody>
                  <a:tcPr marL="60000" marR="60000" marT="35000" marB="35000" anchor="t">
                    <a:solidFill>
                      <a:srgbClr val="F4F6F9"/>
                    </a:solidFill>
                  </a:tcPr>
                </a:tc>
              </a:tr>
              <a:tr h="821501">
                <a:tc>
                  <a:txBody>
                    <a:bodyPr wrap="square"/>
                    <a:lstStyle/>
                    <a:p>
                      <a:pPr algn="l">
                        <a:lnSpc>
                          <a:spcPct val="104000"/>
                        </a:lnSpc>
                      </a:pPr>
                      <a:r>
                        <a:rPr sz="2100" b="1" i="0">
                          <a:solidFill>
                            <a:srgbClr val="10141A"/>
                          </a:solidFill>
                          <a:latin typeface="Arial"/>
                        </a:rPr>
                        <a:t>PM-JAY health benefit packages</a:t>
                      </a:r>
                    </a:p>
                  </a:txBody>
                  <a:tcPr marL="60000" marR="60000" marT="35000" marB="35000" anchor="t">
                    <a:noFill/>
                  </a:tcPr>
                </a:tc>
                <a:tc>
                  <a:txBody>
                    <a:bodyPr wrap="square"/>
                    <a:lstStyle/>
                    <a:p>
                      <a:pPr algn="l">
                        <a:lnSpc>
                          <a:spcPct val="104000"/>
                        </a:lnSpc>
                      </a:pPr>
                      <a:r>
                        <a:rPr sz="2100" b="0" i="0">
                          <a:solidFill>
                            <a:srgbClr val="10141A"/>
                          </a:solidFill>
                          <a:latin typeface="Arial"/>
                        </a:rPr>
                        <a:t>which procedures are covered, and at what package rate</a:t>
                      </a:r>
                    </a:p>
                  </a:txBody>
                  <a:tcPr marL="60000" marR="60000" marT="35000" marB="35000" anchor="t">
                    <a:noFill/>
                  </a:tcPr>
                </a:tc>
              </a:tr>
              <a:tr h="821501">
                <a:tc>
                  <a:txBody>
                    <a:bodyPr wrap="square"/>
                    <a:lstStyle/>
                    <a:p>
                      <a:pPr algn="l">
                        <a:lnSpc>
                          <a:spcPct val="104000"/>
                        </a:lnSpc>
                      </a:pPr>
                      <a:r>
                        <a:rPr sz="2100" b="1" i="0">
                          <a:solidFill>
                            <a:srgbClr val="10141A"/>
                          </a:solidFill>
                          <a:latin typeface="Arial"/>
                        </a:rPr>
                        <a:t>State programmes and procurement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what a state buys, at what scale, and in what order</a:t>
                      </a:r>
                    </a:p>
                  </a:txBody>
                  <a:tcPr marL="60000" marR="60000" marT="35000" marB="35000" anchor="t">
                    <a:solidFill>
                      <a:srgbClr val="F4F6F9"/>
                    </a:solidFill>
                  </a:tcPr>
                </a:tc>
              </a:tr>
              <a:tr h="821503">
                <a:tc>
                  <a:txBody>
                    <a:bodyPr wrap="square"/>
                    <a:lstStyle/>
                    <a:p>
                      <a:pPr algn="l">
                        <a:lnSpc>
                          <a:spcPct val="104000"/>
                        </a:lnSpc>
                      </a:pPr>
                      <a:r>
                        <a:rPr sz="2100" b="1" i="0">
                          <a:solidFill>
                            <a:srgbClr val="10141A"/>
                          </a:solidFill>
                          <a:latin typeface="Arial"/>
                        </a:rPr>
                        <a:t>Guidelines, journals, committees</a:t>
                      </a:r>
                    </a:p>
                  </a:txBody>
                  <a:tcPr marL="60000" marR="60000" marT="35000" marB="35000" anchor="t">
                    <a:noFill/>
                  </a:tcPr>
                </a:tc>
                <a:tc>
                  <a:txBody>
                    <a:bodyPr wrap="square"/>
                    <a:lstStyle/>
                    <a:p>
                      <a:pPr algn="l">
                        <a:lnSpc>
                          <a:spcPct val="104000"/>
                        </a:lnSpc>
                      </a:pPr>
                      <a:r>
                        <a:rPr sz="2100" b="0" i="0">
                          <a:solidFill>
                            <a:srgbClr val="10141A"/>
                          </a:solidFill>
                          <a:latin typeface="Arial"/>
                        </a:rPr>
                        <a:t>what clinicians recommend, and which evidence is believed</a:t>
                      </a:r>
                    </a:p>
                  </a:txBody>
                  <a:tcPr marL="60000" marR="60000" marT="35000" marB="35000" anchor="t">
                    <a:noFill/>
                  </a:tcPr>
                </a:tc>
              </a:tr>
            </a:tbl>
          </a:graphicData>
        </a:graphic>
      </p:graphicFrame>
      <p:sp>
        <p:nvSpPr>
          <p:cNvPr id="5" name="Rectangle 4"/>
          <p:cNvSpPr/>
          <p:nvPr/>
        </p:nvSpPr>
        <p:spPr>
          <a:xfrm>
            <a:off x="552450" y="539159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39159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39193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Faculty sit at the fourth door every week, and increasingly at the other three.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Who asks the questions</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A </a:t>
            </a:r>
            <a:r>
              <a:rPr sz="2800" b="1" i="0">
                <a:solidFill>
                  <a:srgbClr val="10141A"/>
                </a:solidFill>
                <a:latin typeface="Arial"/>
              </a:rPr>
              <a:t>programme, a ministry department or a state</a:t>
            </a:r>
            <a:r>
              <a:rPr sz="2800" b="0" i="0">
                <a:solidFill>
                  <a:srgbClr val="10141A"/>
                </a:solidFill>
                <a:latin typeface="Arial"/>
              </a:rPr>
              <a:t> nominates a topic</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HTAIn prioritises it and assigns it to a </a:t>
            </a:r>
            <a:r>
              <a:rPr sz="2800" b="1" i="0">
                <a:solidFill>
                  <a:srgbClr val="10141A"/>
                </a:solidFill>
                <a:latin typeface="Arial"/>
              </a:rPr>
              <a:t>Regional Resource Centre</a:t>
            </a:r>
          </a:p>
        </p:txBody>
      </p:sp>
      <p:sp>
        <p:nvSpPr>
          <p:cNvPr id="6" name="TextBox 5"/>
          <p:cNvSpPr txBox="1"/>
          <p:nvPr/>
        </p:nvSpPr>
        <p:spPr>
          <a:xfrm>
            <a:off x="1288703" y="3344111"/>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Centre runs the study; its report is </a:t>
            </a:r>
            <a:r>
              <a:rPr sz="2800" b="1" i="0">
                <a:solidFill>
                  <a:srgbClr val="10141A"/>
                </a:solidFill>
                <a:latin typeface="Arial"/>
              </a:rPr>
              <a:t>appraised</a:t>
            </a:r>
            <a:r>
              <a:rPr sz="2800" b="0" i="0">
                <a:solidFill>
                  <a:srgbClr val="10141A"/>
                </a:solidFill>
                <a:latin typeface="Arial"/>
              </a:rPr>
              <a:t>, then endorsed</a:t>
            </a:r>
          </a:p>
        </p:txBody>
      </p:sp>
      <p:sp>
        <p:nvSpPr>
          <p:cNvPr id="7" name="TextBox 6"/>
          <p:cNvSpPr txBox="1"/>
          <p:nvPr/>
        </p:nvSpPr>
        <p:spPr>
          <a:xfrm>
            <a:off x="1288703" y="3965617"/>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recommendation goes </a:t>
            </a:r>
            <a:r>
              <a:rPr sz="2800" b="1" i="0">
                <a:solidFill>
                  <a:srgbClr val="10141A"/>
                </a:solidFill>
                <a:latin typeface="Arial"/>
              </a:rPr>
              <a:t>back to whoever asked</a:t>
            </a:r>
            <a:r>
              <a:rPr sz="2800" b="0" i="0">
                <a:solidFill>
                  <a:srgbClr val="10141A"/>
                </a:solidFill>
                <a:latin typeface="Arial"/>
              </a:rPr>
              <a:t>, who decides</a:t>
            </a:r>
          </a:p>
        </p:txBody>
      </p:sp>
      <p:sp>
        <p:nvSpPr>
          <p:cNvPr id="8" name="Rectangle 7"/>
          <p:cNvSpPr/>
          <p:nvPr/>
        </p:nvSpPr>
        <p:spPr>
          <a:xfrm>
            <a:off x="552450" y="508664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5086648"/>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508698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question comes from the user. Anyone can suggest 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Evidence that moved a price</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When PM-JAY package rates were revised using hospital costing data, most rates changed.</a:t>
            </a:r>
          </a:p>
        </p:txBody>
      </p:sp>
      <p:graphicFrame>
        <p:nvGraphicFramePr>
          <p:cNvPr id="5" name="Table 4"/>
          <p:cNvGraphicFramePr>
            <a:graphicFrameLocks noGrp="1"/>
          </p:cNvGraphicFramePr>
          <p:nvPr/>
        </p:nvGraphicFramePr>
        <p:xfrm>
          <a:off x="552450" y="2380506"/>
          <a:ext cx="11087100" cy="1581001"/>
        </p:xfrm>
        <a:graphic>
          <a:graphicData uri="http://schemas.openxmlformats.org/drawingml/2006/table">
            <a:tbl>
              <a:tblPr firstRow="1">
                <a:tableStyleId>{5C22544A-7EE6-4342-B048-85BDC9FD1C3A}</a:tableStyleId>
              </a:tblPr>
              <a:tblGrid>
                <a:gridCol w="8906470"/>
                <a:gridCol w="2180630"/>
              </a:tblGrid>
              <a:tr h="527000">
                <a:tc>
                  <a:txBody>
                    <a:bodyPr wrap="square"/>
                    <a:lstStyle/>
                    <a:p>
                      <a:pPr algn="l">
                        <a:lnSpc>
                          <a:spcPct val="104000"/>
                        </a:lnSpc>
                      </a:pPr>
                      <a:r>
                        <a:rPr sz="2100" b="1" i="0">
                          <a:solidFill>
                            <a:srgbClr val="FFFFFF"/>
                          </a:solidFill>
                          <a:latin typeface="Arial"/>
                        </a:rPr>
                        <a:t>Package prices in the revision</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Share</a:t>
                      </a:r>
                    </a:p>
                  </a:txBody>
                  <a:tcPr marL="60000" marR="60000" marT="35000" marB="35000" anchor="t">
                    <a:solidFill>
                      <a:srgbClr val="162A6C"/>
                    </a:solidFill>
                  </a:tcPr>
                </a:tc>
              </a:tr>
              <a:tr h="527000">
                <a:tc>
                  <a:txBody>
                    <a:bodyPr wrap="square"/>
                    <a:lstStyle/>
                    <a:p>
                      <a:pPr algn="l">
                        <a:lnSpc>
                          <a:spcPct val="104000"/>
                        </a:lnSpc>
                      </a:pPr>
                      <a:r>
                        <a:rPr sz="2100" b="0" i="0">
                          <a:solidFill>
                            <a:srgbClr val="10141A"/>
                          </a:solidFill>
                          <a:latin typeface="Arial"/>
                        </a:rPr>
                        <a:t>Increased</a:t>
                      </a:r>
                    </a:p>
                  </a:txBody>
                  <a:tcPr marL="60000" marR="60000" marT="35000" marB="35000" anchor="t">
                    <a:solidFill>
                      <a:srgbClr val="F4F6F9"/>
                    </a:solidFill>
                  </a:tcPr>
                </a:tc>
                <a:tc>
                  <a:txBody>
                    <a:bodyPr wrap="square"/>
                    <a:lstStyle/>
                    <a:p>
                      <a:pPr algn="r">
                        <a:lnSpc>
                          <a:spcPct val="104000"/>
                        </a:lnSpc>
                      </a:pPr>
                      <a:r>
                        <a:rPr sz="2100" b="1" i="0">
                          <a:solidFill>
                            <a:srgbClr val="10141A"/>
                          </a:solidFill>
                          <a:latin typeface="Arial"/>
                        </a:rPr>
                        <a:t>61%</a:t>
                      </a:r>
                    </a:p>
                  </a:txBody>
                  <a:tcPr marL="60000" marR="60000" marT="35000" marB="35000" anchor="t">
                    <a:solidFill>
                      <a:srgbClr val="F4F6F9"/>
                    </a:solidFill>
                  </a:tcPr>
                </a:tc>
              </a:tr>
              <a:tr h="527001">
                <a:tc>
                  <a:txBody>
                    <a:bodyPr wrap="square"/>
                    <a:lstStyle/>
                    <a:p>
                      <a:pPr algn="l">
                        <a:lnSpc>
                          <a:spcPct val="104000"/>
                        </a:lnSpc>
                      </a:pPr>
                      <a:r>
                        <a:rPr sz="2100" b="0" i="0">
                          <a:solidFill>
                            <a:srgbClr val="10141A"/>
                          </a:solidFill>
                          <a:latin typeface="Arial"/>
                        </a:rPr>
                        <a:t>Decreased</a:t>
                      </a:r>
                    </a:p>
                  </a:txBody>
                  <a:tcPr marL="60000" marR="60000" marT="35000" marB="35000" anchor="t">
                    <a:noFill/>
                  </a:tcPr>
                </a:tc>
                <a:tc>
                  <a:txBody>
                    <a:bodyPr wrap="square"/>
                    <a:lstStyle/>
                    <a:p>
                      <a:pPr algn="r">
                        <a:lnSpc>
                          <a:spcPct val="104000"/>
                        </a:lnSpc>
                      </a:pPr>
                      <a:r>
                        <a:rPr sz="2100" b="1" i="0">
                          <a:solidFill>
                            <a:srgbClr val="10141A"/>
                          </a:solidFill>
                          <a:latin typeface="Arial"/>
                        </a:rPr>
                        <a:t>18%</a:t>
                      </a:r>
                    </a:p>
                  </a:txBody>
                  <a:tcPr marL="60000" marR="60000" marT="35000" marB="35000" anchor="t">
                    <a:noFill/>
                  </a:tcPr>
                </a:tc>
              </a:tr>
            </a:tbl>
          </a:graphicData>
        </a:graphic>
      </p:graphicFrame>
      <p:sp>
        <p:nvSpPr>
          <p:cNvPr id="6" name="TextBox 5"/>
          <p:cNvSpPr txBox="1"/>
          <p:nvPr/>
        </p:nvSpPr>
        <p:spPr>
          <a:xfrm>
            <a:off x="552450" y="402514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data came from costing studies in public tertiary hospitals, run by teams in departments like yours.</a:t>
            </a:r>
          </a:p>
        </p:txBody>
      </p:sp>
      <p:sp>
        <p:nvSpPr>
          <p:cNvPr id="7" name="Rectangle 6"/>
          <p:cNvSpPr/>
          <p:nvPr/>
        </p:nvSpPr>
        <p:spPr>
          <a:xfrm>
            <a:off x="552450" y="49663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52450" y="503521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Prinja, Singh, Rajsekar et al., </a:t>
            </a:r>
            <a:r>
              <a:rPr sz="1400" b="0" i="1">
                <a:solidFill>
                  <a:srgbClr val="75808D"/>
                </a:solidFill>
                <a:latin typeface="Arial"/>
              </a:rPr>
              <a:t>Applied Health Economics and Health Policy</a:t>
            </a:r>
            <a:r>
              <a:rPr sz="1400" b="0" i="0">
                <a:solidFill>
                  <a:srgbClr val="75808D"/>
                </a:solidFill>
                <a:latin typeface="Arial"/>
              </a:rPr>
              <a:t>, 2021.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What a decision-maker needs from a study</a:t>
            </a:r>
          </a:p>
        </p:txBody>
      </p:sp>
      <p:graphicFrame>
        <p:nvGraphicFramePr>
          <p:cNvPr id="4" name="Table 3"/>
          <p:cNvGraphicFramePr>
            <a:graphicFrameLocks noGrp="1"/>
          </p:cNvGraphicFramePr>
          <p:nvPr/>
        </p:nvGraphicFramePr>
        <p:xfrm>
          <a:off x="552450" y="1162050"/>
          <a:ext cx="11087100" cy="3290143"/>
        </p:xfrm>
        <a:graphic>
          <a:graphicData uri="http://schemas.openxmlformats.org/drawingml/2006/table">
            <a:tbl>
              <a:tblPr firstRow="1">
                <a:tableStyleId>{5C22544A-7EE6-4342-B048-85BDC9FD1C3A}</a:tableStyleId>
              </a:tblPr>
              <a:tblGrid>
                <a:gridCol w="5551438"/>
                <a:gridCol w="5535662"/>
              </a:tblGrid>
              <a:tr h="548357">
                <a:tc>
                  <a:txBody>
                    <a:bodyPr wrap="square"/>
                    <a:lstStyle/>
                    <a:p>
                      <a:pPr algn="l">
                        <a:lnSpc>
                          <a:spcPct val="104000"/>
                        </a:lnSpc>
                      </a:pPr>
                      <a:r>
                        <a:rPr sz="2100" b="1" i="0">
                          <a:solidFill>
                            <a:srgbClr val="FFFFFF"/>
                          </a:solidFill>
                          <a:latin typeface="Arial"/>
                        </a:rPr>
                        <a:t>Needs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Because</a:t>
                      </a:r>
                    </a:p>
                  </a:txBody>
                  <a:tcPr marL="60000" marR="60000" marT="35000" marB="35000" anchor="t">
                    <a:solidFill>
                      <a:srgbClr val="162A6C"/>
                    </a:solidFill>
                  </a:tcPr>
                </a:tc>
              </a:tr>
              <a:tr h="548357">
                <a:tc>
                  <a:txBody>
                    <a:bodyPr wrap="square"/>
                    <a:lstStyle/>
                    <a:p>
                      <a:pPr algn="l">
                        <a:lnSpc>
                          <a:spcPct val="104000"/>
                        </a:lnSpc>
                      </a:pPr>
                      <a:r>
                        <a:rPr sz="2100" b="0" i="0">
                          <a:solidFill>
                            <a:srgbClr val="10141A"/>
                          </a:solidFill>
                          <a:latin typeface="Arial"/>
                        </a:rPr>
                        <a:t>a </a:t>
                      </a:r>
                      <a:r>
                        <a:rPr sz="2100" b="1" i="0">
                          <a:solidFill>
                            <a:srgbClr val="10141A"/>
                          </a:solidFill>
                          <a:latin typeface="Arial"/>
                        </a:rPr>
                        <a:t>comparator</a:t>
                      </a:r>
                      <a:r>
                        <a:rPr sz="2100" b="0" i="0">
                          <a:solidFill>
                            <a:srgbClr val="10141A"/>
                          </a:solidFill>
                          <a:latin typeface="Arial"/>
                        </a:rPr>
                        <a:t> that is current practice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or it answers a question nobody asked</a:t>
                      </a:r>
                    </a:p>
                  </a:txBody>
                  <a:tcPr marL="60000" marR="60000" marT="35000" marB="35000" anchor="t">
                    <a:solidFill>
                      <a:srgbClr val="F4F6F9"/>
                    </a:solidFill>
                  </a:tcPr>
                </a:tc>
              </a:tr>
              <a:tr h="548357">
                <a:tc>
                  <a:txBody>
                    <a:bodyPr wrap="square"/>
                    <a:lstStyle/>
                    <a:p>
                      <a:pPr algn="l">
                        <a:lnSpc>
                          <a:spcPct val="104000"/>
                        </a:lnSpc>
                      </a:pPr>
                      <a:r>
                        <a:rPr sz="2100" b="1" i="0">
                          <a:solidFill>
                            <a:srgbClr val="10141A"/>
                          </a:solidFill>
                          <a:latin typeface="Arial"/>
                        </a:rPr>
                        <a:t>Indian</a:t>
                      </a:r>
                      <a:r>
                        <a:rPr sz="2100" b="0" i="0">
                          <a:solidFill>
                            <a:srgbClr val="10141A"/>
                          </a:solidFill>
                          <a:latin typeface="Arial"/>
                        </a:rPr>
                        <a:t> costs and quality-of-life weights</a:t>
                      </a:r>
                    </a:p>
                  </a:txBody>
                  <a:tcPr marL="60000" marR="60000" marT="35000" marB="35000" anchor="t">
                    <a:noFill/>
                  </a:tcPr>
                </a:tc>
                <a:tc>
                  <a:txBody>
                    <a:bodyPr wrap="square"/>
                    <a:lstStyle/>
                    <a:p>
                      <a:pPr algn="l">
                        <a:lnSpc>
                          <a:spcPct val="104000"/>
                        </a:lnSpc>
                      </a:pPr>
                      <a:r>
                        <a:rPr sz="2100" b="0" i="0">
                          <a:solidFill>
                            <a:srgbClr val="10141A"/>
                          </a:solidFill>
                          <a:latin typeface="Arial"/>
                        </a:rPr>
                        <a:t>borrowed numbers fit someone else</a:t>
                      </a:r>
                    </a:p>
                  </a:txBody>
                  <a:tcPr marL="60000" marR="60000" marT="35000" marB="35000" anchor="t">
                    <a:noFill/>
                  </a:tcPr>
                </a:tc>
              </a:tr>
              <a:tr h="548357">
                <a:tc>
                  <a:txBody>
                    <a:bodyPr wrap="square"/>
                    <a:lstStyle/>
                    <a:p>
                      <a:pPr algn="l">
                        <a:lnSpc>
                          <a:spcPct val="104000"/>
                        </a:lnSpc>
                      </a:pPr>
                      <a:r>
                        <a:rPr sz="2100" b="1" i="0">
                          <a:solidFill>
                            <a:srgbClr val="10141A"/>
                          </a:solidFill>
                          <a:latin typeface="Arial"/>
                        </a:rPr>
                        <a:t>QALYs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so programmes can be compared</a:t>
                      </a:r>
                    </a:p>
                  </a:txBody>
                  <a:tcPr marL="60000" marR="60000" marT="35000" marB="35000" anchor="t">
                    <a:solidFill>
                      <a:srgbClr val="F4F6F9"/>
                    </a:solidFill>
                  </a:tcPr>
                </a:tc>
              </a:tr>
              <a:tr h="548357">
                <a:tc>
                  <a:txBody>
                    <a:bodyPr wrap="square"/>
                    <a:lstStyle/>
                    <a:p>
                      <a:pPr algn="l">
                        <a:lnSpc>
                          <a:spcPct val="104000"/>
                        </a:lnSpc>
                      </a:pPr>
                      <a:r>
                        <a:rPr sz="2100" b="1" i="0">
                          <a:solidFill>
                            <a:srgbClr val="10141A"/>
                          </a:solidFill>
                          <a:latin typeface="Arial"/>
                        </a:rPr>
                        <a:t>uncertainty</a:t>
                      </a:r>
                      <a:r>
                        <a:rPr sz="2100" b="0" i="0">
                          <a:solidFill>
                            <a:srgbClr val="10141A"/>
                          </a:solidFill>
                          <a:latin typeface="Arial"/>
                        </a:rPr>
                        <a:t> shown</a:t>
                      </a:r>
                    </a:p>
                  </a:txBody>
                  <a:tcPr marL="60000" marR="60000" marT="35000" marB="35000" anchor="t">
                    <a:noFill/>
                  </a:tcPr>
                </a:tc>
                <a:tc>
                  <a:txBody>
                    <a:bodyPr wrap="square"/>
                    <a:lstStyle/>
                    <a:p>
                      <a:pPr algn="l">
                        <a:lnSpc>
                          <a:spcPct val="104000"/>
                        </a:lnSpc>
                      </a:pPr>
                      <a:r>
                        <a:rPr sz="2100" b="0" i="0">
                          <a:solidFill>
                            <a:srgbClr val="10141A"/>
                          </a:solidFill>
                          <a:latin typeface="Arial"/>
                        </a:rPr>
                        <a:t>one number invites false confidence</a:t>
                      </a:r>
                    </a:p>
                  </a:txBody>
                  <a:tcPr marL="60000" marR="60000" marT="35000" marB="35000" anchor="t">
                    <a:noFill/>
                  </a:tcPr>
                </a:tc>
              </a:tr>
              <a:tr h="548358">
                <a:tc>
                  <a:txBody>
                    <a:bodyPr wrap="square"/>
                    <a:lstStyle/>
                    <a:p>
                      <a:pPr algn="l">
                        <a:lnSpc>
                          <a:spcPct val="104000"/>
                        </a:lnSpc>
                      </a:pPr>
                      <a:r>
                        <a:rPr sz="2100" b="1" i="0">
                          <a:solidFill>
                            <a:srgbClr val="10141A"/>
                          </a:solidFill>
                          <a:latin typeface="Arial"/>
                        </a:rPr>
                        <a:t>budget impact</a:t>
                      </a:r>
                      <a:r>
                        <a:rPr sz="2100" b="0" i="0">
                          <a:solidFill>
                            <a:srgbClr val="10141A"/>
                          </a:solidFill>
                          <a:latin typeface="Arial"/>
                        </a:rPr>
                        <a:t> alongside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value per patient is not affordability</a:t>
                      </a:r>
                    </a:p>
                  </a:txBody>
                  <a:tcPr marL="60000" marR="60000" marT="35000" marB="35000" anchor="t">
                    <a:solidFill>
                      <a:srgbClr val="F4F6F9"/>
                    </a:solidFill>
                  </a:tcPr>
                </a:tc>
              </a:tr>
            </a:tbl>
          </a:graphicData>
        </a:graphic>
      </p:graphicFrame>
      <p:sp>
        <p:nvSpPr>
          <p:cNvPr id="5" name="Rectangle 4"/>
          <p:cNvSpPr/>
          <p:nvPr/>
        </p:nvSpPr>
        <p:spPr>
          <a:xfrm>
            <a:off x="552450" y="457423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574232"/>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57457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India wrote these down in 2023: the Indian Reference Case.</a:t>
            </a:r>
          </a:p>
        </p:txBody>
      </p:sp>
      <p:sp>
        <p:nvSpPr>
          <p:cNvPr id="8" name="Rectangle 7"/>
          <p:cNvSpPr/>
          <p:nvPr/>
        </p:nvSpPr>
        <p:spPr>
          <a:xfrm>
            <a:off x="552450" y="5790158"/>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2450" y="585897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Sharma, Prinja, Aggarwal, Rajsekar, Bahuguna, </a:t>
            </a:r>
            <a:r>
              <a:rPr sz="1400" b="0" i="1">
                <a:solidFill>
                  <a:srgbClr val="75808D"/>
                </a:solidFill>
                <a:latin typeface="Arial"/>
              </a:rPr>
              <a:t>Lancet Regional Health Southeast Asia</a:t>
            </a:r>
            <a:r>
              <a:rPr sz="1400" b="0" i="0">
                <a:solidFill>
                  <a:srgbClr val="75808D"/>
                </a:solidFill>
                <a:latin typeface="Arial"/>
              </a:rPr>
              <a:t>, 2023.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Publication is not a quality mark</a:t>
            </a:r>
          </a:p>
        </p:txBody>
      </p:sp>
      <p:graphicFrame>
        <p:nvGraphicFramePr>
          <p:cNvPr id="4" name="Table 3"/>
          <p:cNvGraphicFramePr>
            <a:graphicFrameLocks noGrp="1"/>
          </p:cNvGraphicFramePr>
          <p:nvPr/>
        </p:nvGraphicFramePr>
        <p:xfrm>
          <a:off x="552450" y="1162050"/>
          <a:ext cx="11087100" cy="2720429"/>
        </p:xfrm>
        <a:graphic>
          <a:graphicData uri="http://schemas.openxmlformats.org/drawingml/2006/table">
            <a:tbl>
              <a:tblPr firstRow="1">
                <a:tableStyleId>{5C22544A-7EE6-4342-B048-85BDC9FD1C3A}</a:tableStyleId>
              </a:tblPr>
              <a:tblGrid>
                <a:gridCol w="9403705"/>
                <a:gridCol w="1683395"/>
              </a:tblGrid>
              <a:tr h="544085">
                <a:tc>
                  <a:txBody>
                    <a:bodyPr wrap="square"/>
                    <a:lstStyle/>
                    <a:p>
                      <a:pPr algn="l">
                        <a:lnSpc>
                          <a:spcPct val="104000"/>
                        </a:lnSpc>
                      </a:pPr>
                      <a:r>
                        <a:rPr sz="2100" b="1" i="0">
                          <a:solidFill>
                            <a:srgbClr val="FFFFFF"/>
                          </a:solidFill>
                          <a:latin typeface="Arial"/>
                        </a:rPr>
                        <a:t>79 Indian cost-utility studies, 2003 to 2019</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Share</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reported DALYs rather than QALYs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70%</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did not discount at all</a:t>
                      </a:r>
                    </a:p>
                  </a:txBody>
                  <a:tcPr marL="60000" marR="60000" marT="35000" marB="35000" anchor="t">
                    <a:noFill/>
                  </a:tcPr>
                </a:tc>
                <a:tc>
                  <a:txBody>
                    <a:bodyPr wrap="square"/>
                    <a:lstStyle/>
                    <a:p>
                      <a:pPr algn="r">
                        <a:lnSpc>
                          <a:spcPct val="104000"/>
                        </a:lnSpc>
                      </a:pPr>
                      <a:r>
                        <a:rPr sz="2100" b="0" i="0">
                          <a:solidFill>
                            <a:srgbClr val="10141A"/>
                          </a:solidFill>
                          <a:latin typeface="Arial"/>
                        </a:rPr>
                        <a:t>23%</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did any sensitivity analysis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73%</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reported budget impact</a:t>
                      </a:r>
                    </a:p>
                  </a:txBody>
                  <a:tcPr marL="60000" marR="60000" marT="35000" marB="35000" anchor="t">
                    <a:noFill/>
                  </a:tcPr>
                </a:tc>
                <a:tc>
                  <a:txBody>
                    <a:bodyPr wrap="square"/>
                    <a:lstStyle/>
                    <a:p>
                      <a:pPr algn="r">
                        <a:lnSpc>
                          <a:spcPct val="104000"/>
                        </a:lnSpc>
                      </a:pPr>
                      <a:r>
                        <a:rPr sz="2100" b="0" i="0">
                          <a:solidFill>
                            <a:srgbClr val="10141A"/>
                          </a:solidFill>
                          <a:latin typeface="Arial"/>
                        </a:rPr>
                        <a:t>18%</a:t>
                      </a:r>
                    </a:p>
                  </a:txBody>
                  <a:tcPr marL="60000" marR="60000" marT="35000" marB="35000" anchor="t">
                    <a:noFill/>
                  </a:tcPr>
                </a:tc>
              </a:tr>
            </a:tbl>
          </a:graphicData>
        </a:graphic>
      </p:graphicFrame>
      <p:sp>
        <p:nvSpPr>
          <p:cNvPr id="5" name="Rectangle 4"/>
          <p:cNvSpPr/>
          <p:nvPr/>
        </p:nvSpPr>
        <p:spPr>
          <a:xfrm>
            <a:off x="552450" y="400451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004518"/>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00485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Your paper today may be strong or weak. Finding out is the exercise, and you are allowed to say so out loud.</a:t>
            </a:r>
          </a:p>
        </p:txBody>
      </p:sp>
      <p:sp>
        <p:nvSpPr>
          <p:cNvPr id="8" name="Rectangle 7"/>
          <p:cNvSpPr/>
          <p:nvPr/>
        </p:nvSpPr>
        <p:spPr>
          <a:xfrm>
            <a:off x="552450" y="5220444"/>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2450" y="528926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Shah, Singh, Kotwani et al., </a:t>
            </a:r>
            <a:r>
              <a:rPr sz="1400" b="0" i="1">
                <a:solidFill>
                  <a:srgbClr val="75808D"/>
                </a:solidFill>
                <a:latin typeface="Arial"/>
              </a:rPr>
              <a:t>Frontiers in Public Health</a:t>
            </a:r>
            <a:r>
              <a:rPr sz="1400" b="0" i="0">
                <a:solidFill>
                  <a:srgbClr val="75808D"/>
                </a:solidFill>
                <a:latin typeface="Arial"/>
              </a:rPr>
              <a:t>, 2022.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Where you come in</a:t>
            </a:r>
          </a:p>
        </p:txBody>
      </p:sp>
      <p:sp>
        <p:nvSpPr>
          <p:cNvPr id="4" name="Rectangle 3"/>
          <p:cNvSpPr/>
          <p:nvPr/>
        </p:nvSpPr>
        <p:spPr>
          <a:xfrm>
            <a:off x="552450" y="116205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As a source of data</a:t>
            </a:r>
          </a:p>
        </p:txBody>
      </p:sp>
      <p:sp>
        <p:nvSpPr>
          <p:cNvPr id="7" name="TextBox 6"/>
          <p:cNvSpPr txBox="1"/>
          <p:nvPr/>
        </p:nvSpPr>
        <p:spPr>
          <a:xfrm>
            <a:off x="803672" y="169464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Models borrow costs, outcomes and quality-of-life weights. The best ones come from departments that measured them.</a:t>
            </a:r>
          </a:p>
        </p:txBody>
      </p:sp>
      <p:sp>
        <p:nvSpPr>
          <p:cNvPr id="8" name="Rectangle 7"/>
          <p:cNvSpPr/>
          <p:nvPr/>
        </p:nvSpPr>
        <p:spPr>
          <a:xfrm>
            <a:off x="6175921" y="116205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As a source of questions</a:t>
            </a:r>
          </a:p>
        </p:txBody>
      </p:sp>
      <p:sp>
        <p:nvSpPr>
          <p:cNvPr id="11" name="TextBox 10"/>
          <p:cNvSpPr txBox="1"/>
          <p:nvPr/>
        </p:nvSpPr>
        <p:spPr>
          <a:xfrm>
            <a:off x="6427143"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You see which technologies are arriving, and which current practice is doubtful. That is a topic.</a:t>
            </a:r>
          </a:p>
        </p:txBody>
      </p:sp>
      <p:sp>
        <p:nvSpPr>
          <p:cNvPr id="12" name="Rectangle 11"/>
          <p:cNvSpPr/>
          <p:nvPr/>
        </p:nvSpPr>
        <p:spPr>
          <a:xfrm>
            <a:off x="552450" y="3607147"/>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607147"/>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3672" y="3756514"/>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As an appraiser</a:t>
            </a:r>
          </a:p>
        </p:txBody>
      </p:sp>
      <p:sp>
        <p:nvSpPr>
          <p:cNvPr id="15" name="TextBox 14"/>
          <p:cNvSpPr txBox="1"/>
          <p:nvPr/>
        </p:nvSpPr>
        <p:spPr>
          <a:xfrm>
            <a:off x="803672" y="4139746"/>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Peer review, guideline panels, committees, journal club. Where a weak analysis should be caught.</a:t>
            </a:r>
          </a:p>
        </p:txBody>
      </p:sp>
      <p:sp>
        <p:nvSpPr>
          <p:cNvPr id="16" name="Rectangle 15"/>
          <p:cNvSpPr/>
          <p:nvPr/>
        </p:nvSpPr>
        <p:spPr>
          <a:xfrm>
            <a:off x="6175921" y="3607147"/>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175921" y="3607147"/>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27143" y="3756514"/>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As a co-investigator</a:t>
            </a:r>
          </a:p>
        </p:txBody>
      </p:sp>
      <p:sp>
        <p:nvSpPr>
          <p:cNvPr id="19" name="TextBox 18"/>
          <p:cNvSpPr txBox="1"/>
          <p:nvPr/>
        </p:nvSpPr>
        <p:spPr>
          <a:xfrm>
            <a:off x="6427143" y="4139746"/>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With the Regional Resource Centre here, on studies that answer a user's question.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Six things to try, on your own phone</a:t>
            </a:r>
          </a:p>
        </p:txBody>
      </p:sp>
      <p:graphicFrame>
        <p:nvGraphicFramePr>
          <p:cNvPr id="4" name="Table 3"/>
          <p:cNvGraphicFramePr>
            <a:graphicFrameLocks noGrp="1"/>
          </p:cNvGraphicFramePr>
          <p:nvPr/>
        </p:nvGraphicFramePr>
        <p:xfrm>
          <a:off x="552450" y="1203127"/>
          <a:ext cx="6436073" cy="3152180"/>
        </p:xfrm>
        <a:graphic>
          <a:graphicData uri="http://schemas.openxmlformats.org/drawingml/2006/table">
            <a:tbl>
              <a:tblPr firstRow="1">
                <a:tableStyleId>{5C22544A-7EE6-4342-B048-85BDC9FD1C3A}</a:tableStyleId>
              </a:tblPr>
              <a:tblGrid>
                <a:gridCol w="1980605"/>
                <a:gridCol w="4455468"/>
              </a:tblGrid>
              <a:tr h="450311">
                <a:tc>
                  <a:txBody>
                    <a:bodyPr wrap="square"/>
                    <a:lstStyle/>
                    <a:p>
                      <a:pPr algn="l">
                        <a:lnSpc>
                          <a:spcPct val="104000"/>
                        </a:lnSpc>
                      </a:pPr>
                      <a:r>
                        <a:rPr sz="1620" b="1" i="0">
                          <a:solidFill>
                            <a:srgbClr val="FFFFFF"/>
                          </a:solidFill>
                          <a:latin typeface="Arial"/>
                        </a:rPr>
                        <a:t>Widget</a:t>
                      </a:r>
                    </a:p>
                  </a:txBody>
                  <a:tcPr marL="60000" marR="60000" marT="35000" marB="35000" anchor="t">
                    <a:solidFill>
                      <a:srgbClr val="162A6C"/>
                    </a:solidFill>
                  </a:tcPr>
                </a:tc>
                <a:tc>
                  <a:txBody>
                    <a:bodyPr wrap="square"/>
                    <a:lstStyle/>
                    <a:p>
                      <a:pPr algn="l">
                        <a:lnSpc>
                          <a:spcPct val="104000"/>
                        </a:lnSpc>
                      </a:pPr>
                      <a:r>
                        <a:rPr sz="1620" b="1" i="0">
                          <a:solidFill>
                            <a:srgbClr val="FFFFFF"/>
                          </a:solidFill>
                          <a:latin typeface="Arial"/>
                        </a:rPr>
                        <a:t>What it makes visible</a:t>
                      </a:r>
                    </a:p>
                  </a:txBody>
                  <a:tcPr marL="60000" marR="60000" marT="35000" marB="35000" anchor="t">
                    <a:solidFill>
                      <a:srgbClr val="162A6C"/>
                    </a:solidFill>
                  </a:tcPr>
                </a:tc>
              </a:tr>
              <a:tr h="450311">
                <a:tc>
                  <a:txBody>
                    <a:bodyPr wrap="square"/>
                    <a:lstStyle/>
                    <a:p>
                      <a:pPr algn="l">
                        <a:lnSpc>
                          <a:spcPct val="104000"/>
                        </a:lnSpc>
                      </a:pPr>
                      <a:r>
                        <a:rPr sz="1620" b="1" i="0">
                          <a:solidFill>
                            <a:srgbClr val="10141A"/>
                          </a:solidFill>
                          <a:latin typeface="Arial"/>
                        </a:rPr>
                        <a:t>Classify the study</a:t>
                      </a:r>
                    </a:p>
                  </a:txBody>
                  <a:tcPr marL="60000" marR="60000" marT="35000" marB="35000" anchor="t">
                    <a:solidFill>
                      <a:srgbClr val="F4F6F9"/>
                    </a:solidFill>
                  </a:tcPr>
                </a:tc>
                <a:tc>
                  <a:txBody>
                    <a:bodyPr wrap="square"/>
                    <a:lstStyle/>
                    <a:p>
                      <a:pPr algn="l">
                        <a:lnSpc>
                          <a:spcPct val="104000"/>
                        </a:lnSpc>
                      </a:pPr>
                      <a:r>
                        <a:rPr sz="1620" b="0" i="0">
                          <a:solidFill>
                            <a:srgbClr val="10141A"/>
                          </a:solidFill>
                          <a:latin typeface="Arial"/>
                        </a:rPr>
                        <a:t>full evaluation or partial, in two questions</a:t>
                      </a:r>
                    </a:p>
                  </a:txBody>
                  <a:tcPr marL="60000" marR="60000" marT="35000" marB="35000" anchor="t">
                    <a:solidFill>
                      <a:srgbClr val="F4F6F9"/>
                    </a:solidFill>
                  </a:tcPr>
                </a:tc>
              </a:tr>
              <a:tr h="450311">
                <a:tc>
                  <a:txBody>
                    <a:bodyPr wrap="square"/>
                    <a:lstStyle/>
                    <a:p>
                      <a:pPr algn="l">
                        <a:lnSpc>
                          <a:spcPct val="104000"/>
                        </a:lnSpc>
                      </a:pPr>
                      <a:r>
                        <a:rPr sz="1620" b="1" i="0">
                          <a:solidFill>
                            <a:srgbClr val="10141A"/>
                          </a:solidFill>
                          <a:latin typeface="Arial"/>
                        </a:rPr>
                        <a:t>Which costs count</a:t>
                      </a:r>
                    </a:p>
                  </a:txBody>
                  <a:tcPr marL="60000" marR="60000" marT="35000" marB="35000" anchor="t">
                    <a:noFill/>
                  </a:tcPr>
                </a:tc>
                <a:tc>
                  <a:txBody>
                    <a:bodyPr wrap="square"/>
                    <a:lstStyle/>
                    <a:p>
                      <a:pPr algn="l">
                        <a:lnSpc>
                          <a:spcPct val="104000"/>
                        </a:lnSpc>
                      </a:pPr>
                      <a:r>
                        <a:rPr sz="1620" b="0" i="0">
                          <a:solidFill>
                            <a:srgbClr val="10141A"/>
                          </a:solidFill>
                          <a:latin typeface="Arial"/>
                        </a:rPr>
                        <a:t>direct or indirect, under whose perspective</a:t>
                      </a:r>
                    </a:p>
                  </a:txBody>
                  <a:tcPr marL="60000" marR="60000" marT="35000" marB="35000" anchor="t">
                    <a:noFill/>
                  </a:tcPr>
                </a:tc>
              </a:tr>
              <a:tr h="450311">
                <a:tc>
                  <a:txBody>
                    <a:bodyPr wrap="square"/>
                    <a:lstStyle/>
                    <a:p>
                      <a:pPr algn="l">
                        <a:lnSpc>
                          <a:spcPct val="104000"/>
                        </a:lnSpc>
                      </a:pPr>
                      <a:r>
                        <a:rPr sz="1620" b="1" i="0">
                          <a:solidFill>
                            <a:srgbClr val="10141A"/>
                          </a:solidFill>
                          <a:latin typeface="Arial"/>
                        </a:rPr>
                        <a:t>QALY builder</a:t>
                      </a:r>
                    </a:p>
                  </a:txBody>
                  <a:tcPr marL="60000" marR="60000" marT="35000" marB="35000" anchor="t">
                    <a:solidFill>
                      <a:srgbClr val="F4F6F9"/>
                    </a:solidFill>
                  </a:tcPr>
                </a:tc>
                <a:tc>
                  <a:txBody>
                    <a:bodyPr wrap="square"/>
                    <a:lstStyle/>
                    <a:p>
                      <a:pPr algn="l">
                        <a:lnSpc>
                          <a:spcPct val="104000"/>
                        </a:lnSpc>
                      </a:pPr>
                      <a:r>
                        <a:rPr sz="1620" b="0" i="0">
                          <a:solidFill>
                            <a:srgbClr val="10141A"/>
                          </a:solidFill>
                          <a:latin typeface="Arial"/>
                        </a:rPr>
                        <a:t>a QALY is an area; three lives give the same one</a:t>
                      </a:r>
                    </a:p>
                  </a:txBody>
                  <a:tcPr marL="60000" marR="60000" marT="35000" marB="35000" anchor="t">
                    <a:solidFill>
                      <a:srgbClr val="F4F6F9"/>
                    </a:solidFill>
                  </a:tcPr>
                </a:tc>
              </a:tr>
              <a:tr h="450311">
                <a:tc>
                  <a:txBody>
                    <a:bodyPr wrap="square"/>
                    <a:lstStyle/>
                    <a:p>
                      <a:pPr algn="l">
                        <a:lnSpc>
                          <a:spcPct val="104000"/>
                        </a:lnSpc>
                      </a:pPr>
                      <a:r>
                        <a:rPr sz="1620" b="1" i="0">
                          <a:solidFill>
                            <a:srgbClr val="10141A"/>
                          </a:solidFill>
                          <a:latin typeface="Arial"/>
                        </a:rPr>
                        <a:t>Discounting</a:t>
                      </a:r>
                    </a:p>
                  </a:txBody>
                  <a:tcPr marL="60000" marR="60000" marT="35000" marB="35000" anchor="t">
                    <a:noFill/>
                  </a:tcPr>
                </a:tc>
                <a:tc>
                  <a:txBody>
                    <a:bodyPr wrap="square"/>
                    <a:lstStyle/>
                    <a:p>
                      <a:pPr algn="l">
                        <a:lnSpc>
                          <a:spcPct val="104000"/>
                        </a:lnSpc>
                      </a:pPr>
                      <a:r>
                        <a:rPr sz="1620" b="0" i="0">
                          <a:solidFill>
                            <a:srgbClr val="10141A"/>
                          </a:solidFill>
                          <a:latin typeface="Arial"/>
                        </a:rPr>
                        <a:t>why prevention looks worse than treatment</a:t>
                      </a:r>
                    </a:p>
                  </a:txBody>
                  <a:tcPr marL="60000" marR="60000" marT="35000" marB="35000" anchor="t">
                    <a:noFill/>
                  </a:tcPr>
                </a:tc>
              </a:tr>
              <a:tr h="450311">
                <a:tc>
                  <a:txBody>
                    <a:bodyPr wrap="square"/>
                    <a:lstStyle/>
                    <a:p>
                      <a:pPr algn="l">
                        <a:lnSpc>
                          <a:spcPct val="104000"/>
                        </a:lnSpc>
                      </a:pPr>
                      <a:r>
                        <a:rPr sz="1620" b="1" i="0">
                          <a:solidFill>
                            <a:srgbClr val="10141A"/>
                          </a:solidFill>
                          <a:latin typeface="Arial"/>
                        </a:rPr>
                        <a:t>The CE plane</a:t>
                      </a:r>
                    </a:p>
                  </a:txBody>
                  <a:tcPr marL="60000" marR="60000" marT="35000" marB="35000" anchor="t">
                    <a:solidFill>
                      <a:srgbClr val="F4F6F9"/>
                    </a:solidFill>
                  </a:tcPr>
                </a:tc>
                <a:tc>
                  <a:txBody>
                    <a:bodyPr wrap="square"/>
                    <a:lstStyle/>
                    <a:p>
                      <a:pPr algn="l">
                        <a:lnSpc>
                          <a:spcPct val="104000"/>
                        </a:lnSpc>
                      </a:pPr>
                      <a:r>
                        <a:rPr sz="1620" b="0" i="0">
                          <a:solidFill>
                            <a:srgbClr val="10141A"/>
                          </a:solidFill>
                          <a:latin typeface="Arial"/>
                        </a:rPr>
                        <a:t>quadrants, dominance, the threshold line</a:t>
                      </a:r>
                    </a:p>
                  </a:txBody>
                  <a:tcPr marL="60000" marR="60000" marT="35000" marB="35000" anchor="t">
                    <a:solidFill>
                      <a:srgbClr val="F4F6F9"/>
                    </a:solidFill>
                  </a:tcPr>
                </a:tc>
              </a:tr>
              <a:tr h="450314">
                <a:tc>
                  <a:txBody>
                    <a:bodyPr wrap="square"/>
                    <a:lstStyle/>
                    <a:p>
                      <a:pPr algn="l">
                        <a:lnSpc>
                          <a:spcPct val="104000"/>
                        </a:lnSpc>
                      </a:pPr>
                      <a:r>
                        <a:rPr sz="1620" b="1" i="0">
                          <a:solidFill>
                            <a:srgbClr val="10141A"/>
                          </a:solidFill>
                          <a:latin typeface="Arial"/>
                        </a:rPr>
                        <a:t>Uncertainty</a:t>
                      </a:r>
                    </a:p>
                  </a:txBody>
                  <a:tcPr marL="60000" marR="60000" marT="35000" marB="35000" anchor="t">
                    <a:noFill/>
                  </a:tcPr>
                </a:tc>
                <a:tc>
                  <a:txBody>
                    <a:bodyPr wrap="square"/>
                    <a:lstStyle/>
                    <a:p>
                      <a:pPr algn="l">
                        <a:lnSpc>
                          <a:spcPct val="104000"/>
                        </a:lnSpc>
                      </a:pPr>
                      <a:r>
                        <a:rPr sz="1620" b="0" i="0">
                          <a:solidFill>
                            <a:srgbClr val="10141A"/>
                          </a:solidFill>
                          <a:latin typeface="Arial"/>
                        </a:rPr>
                        <a:t>tornado, cloud of simulations, and the curve</a:t>
                      </a:r>
                    </a:p>
                  </a:txBody>
                  <a:tcPr marL="60000" marR="60000" marT="35000" marB="35000" anchor="t">
                    <a:noFill/>
                  </a:tcPr>
                </a:tc>
              </a:tr>
            </a:tbl>
          </a:graphicData>
        </a:graphic>
      </p:graphicFrame>
      <p:sp>
        <p:nvSpPr>
          <p:cNvPr id="5" name="TextBox 4"/>
          <p:cNvSpPr txBox="1"/>
          <p:nvPr/>
        </p:nvSpPr>
        <p:spPr>
          <a:xfrm>
            <a:off x="552450" y="4418948"/>
            <a:ext cx="6436072"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 few minutes each, phone friendly, self-explaining. Five appear during the day; all six stay online afterwards.</a:t>
            </a:r>
          </a:p>
        </p:txBody>
      </p:sp>
      <p:pic>
        <p:nvPicPr>
          <p:cNvPr id="6" name="Picture 5" descr="opening-9-0.png"/>
          <p:cNvPicPr>
            <a:picLocks noChangeAspect="1"/>
          </p:cNvPicPr>
          <p:nvPr/>
        </p:nvPicPr>
        <p:blipFill>
          <a:blip r:embed="rId2"/>
          <a:stretch>
            <a:fillRect/>
          </a:stretch>
        </p:blipFill>
        <p:spPr>
          <a:xfrm>
            <a:off x="8532912" y="1162050"/>
            <a:ext cx="1809750" cy="1809750"/>
          </a:xfrm>
          <a:prstGeom prst="rect">
            <a:avLst/>
          </a:prstGeom>
        </p:spPr>
      </p:pic>
      <p:sp>
        <p:nvSpPr>
          <p:cNvPr id="7" name="TextBox 6"/>
          <p:cNvSpPr txBox="1"/>
          <p:nvPr/>
        </p:nvSpPr>
        <p:spPr>
          <a:xfrm>
            <a:off x="7236172" y="3067588"/>
            <a:ext cx="4403378" cy="1172468"/>
          </a:xfrm>
          <a:prstGeom prst="rect">
            <a:avLst/>
          </a:prstGeom>
          <a:noFill/>
        </p:spPr>
        <p:txBody>
          <a:bodyPr wrap="square" lIns="0" rIns="0" tIns="0" bIns="0">
            <a:spAutoFit/>
          </a:bodyPr>
          <a:lstStyle/>
          <a:p>
            <a:pPr algn="ctr">
              <a:lnSpc>
                <a:spcPct val="116700"/>
              </a:lnSpc>
              <a:spcAft>
                <a:spcPts val="400"/>
              </a:spcAft>
              <a:buNone/>
            </a:pPr>
            <a:r>
              <a:rPr sz="2200" b="1" i="0">
                <a:solidFill>
                  <a:srgbClr val="10141A"/>
                </a:solidFill>
                <a:latin typeface="Arial"/>
              </a:rPr>
              <a:t>sph-aiimsbhopal</a:t>
            </a:r>
          </a:p>
          <a:p>
            <a:pPr algn="ctr">
              <a:lnSpc>
                <a:spcPct val="116700"/>
              </a:lnSpc>
              <a:spcAft>
                <a:spcPts val="400"/>
              </a:spcAft>
              <a:buNone/>
            </a:pPr>
            <a:r>
              <a:rPr sz="2200" b="1" i="0">
                <a:solidFill>
                  <a:srgbClr val="10141A"/>
                </a:solidFill>
                <a:latin typeface="Arial"/>
              </a:rPr>
              <a:t>.github.io/</a:t>
            </a:r>
          </a:p>
          <a:p>
            <a:pPr algn="ctr">
              <a:lnSpc>
                <a:spcPct val="116700"/>
              </a:lnSpc>
              <a:spcAft>
                <a:spcPts val="400"/>
              </a:spcAft>
              <a:buNone/>
            </a:pPr>
            <a:r>
              <a:rPr sz="2200" b="1" i="0">
                <a:solidFill>
                  <a:srgbClr val="10141A"/>
                </a:solidFill>
                <a:latin typeface="Arial"/>
              </a:rPr>
              <a:t>intro-economic-evaluation-health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day, and what each session adds</a:t>
            </a:r>
          </a:p>
        </p:txBody>
      </p:sp>
      <p:graphicFrame>
        <p:nvGraphicFramePr>
          <p:cNvPr id="4" name="Table 3"/>
          <p:cNvGraphicFramePr>
            <a:graphicFrameLocks noGrp="1"/>
          </p:cNvGraphicFramePr>
          <p:nvPr/>
        </p:nvGraphicFramePr>
        <p:xfrm>
          <a:off x="552450" y="1162050"/>
          <a:ext cx="11087100" cy="4999286"/>
        </p:xfrm>
        <a:graphic>
          <a:graphicData uri="http://schemas.openxmlformats.org/drawingml/2006/table">
            <a:tbl>
              <a:tblPr firstRow="1">
                <a:tableStyleId>{5C22544A-7EE6-4342-B048-85BDC9FD1C3A}</a:tableStyleId>
              </a:tblPr>
              <a:tblGrid>
                <a:gridCol w="531168"/>
                <a:gridCol w="6962626"/>
                <a:gridCol w="3593306"/>
              </a:tblGrid>
              <a:tr h="555476">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Session</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Checklist rows</a:t>
                      </a:r>
                    </a:p>
                  </a:txBody>
                  <a:tcPr marL="60000" marR="60000" marT="35000" marB="35000" anchor="t">
                    <a:solidFill>
                      <a:srgbClr val="162A6C"/>
                    </a:solidFill>
                  </a:tcPr>
                </a:tc>
              </a:tr>
              <a:tr h="555476">
                <a:tc>
                  <a:txBody>
                    <a:bodyPr wrap="square"/>
                    <a:lstStyle/>
                    <a:p>
                      <a:pPr algn="l">
                        <a:lnSpc>
                          <a:spcPct val="104000"/>
                        </a:lnSpc>
                      </a:pPr>
                      <a:r>
                        <a:rPr sz="2100" b="0" i="0">
                          <a:solidFill>
                            <a:srgbClr val="10141A"/>
                          </a:solidFill>
                          <a:latin typeface="Arial"/>
                        </a:rPr>
                        <a:t>2</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What economic evaluation is, and is not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is it one at all?</a:t>
                      </a:r>
                    </a:p>
                  </a:txBody>
                  <a:tcPr marL="60000" marR="60000" marT="35000" marB="35000" anchor="t">
                    <a:solidFill>
                      <a:srgbClr val="F4F6F9"/>
                    </a:solidFill>
                  </a:tcPr>
                </a:tc>
              </a:tr>
              <a:tr h="555476">
                <a:tc>
                  <a:txBody>
                    <a:bodyPr wrap="square"/>
                    <a:lstStyle/>
                    <a:p>
                      <a:pPr algn="l">
                        <a:lnSpc>
                          <a:spcPct val="104000"/>
                        </a:lnSpc>
                      </a:pPr>
                      <a:r>
                        <a:rPr sz="2100" b="0" i="0">
                          <a:solidFill>
                            <a:srgbClr val="10141A"/>
                          </a:solidFill>
                          <a:latin typeface="Arial"/>
                        </a:rPr>
                        <a:t>3</a:t>
                      </a:r>
                    </a:p>
                  </a:txBody>
                  <a:tcPr marL="60000" marR="60000" marT="35000" marB="35000" anchor="t">
                    <a:noFill/>
                  </a:tcPr>
                </a:tc>
                <a:tc>
                  <a:txBody>
                    <a:bodyPr wrap="square"/>
                    <a:lstStyle/>
                    <a:p>
                      <a:pPr algn="l">
                        <a:lnSpc>
                          <a:spcPct val="104000"/>
                        </a:lnSpc>
                      </a:pPr>
                      <a:r>
                        <a:rPr sz="2100" b="0" i="0">
                          <a:solidFill>
                            <a:srgbClr val="10141A"/>
                          </a:solidFill>
                          <a:latin typeface="Arial"/>
                        </a:rPr>
                        <a:t>Framing the question</a:t>
                      </a:r>
                    </a:p>
                  </a:txBody>
                  <a:tcPr marL="60000" marR="60000" marT="35000" marB="35000" anchor="t">
                    <a:noFill/>
                  </a:tcPr>
                </a:tc>
                <a:tc>
                  <a:txBody>
                    <a:bodyPr wrap="square"/>
                    <a:lstStyle/>
                    <a:p>
                      <a:pPr algn="l">
                        <a:lnSpc>
                          <a:spcPct val="104000"/>
                        </a:lnSpc>
                      </a:pPr>
                      <a:r>
                        <a:rPr sz="2100" b="0" i="0">
                          <a:solidFill>
                            <a:srgbClr val="10141A"/>
                          </a:solidFill>
                          <a:latin typeface="Arial"/>
                        </a:rPr>
                        <a:t>1, 2, 3, 7</a:t>
                      </a:r>
                    </a:p>
                  </a:txBody>
                  <a:tcPr marL="60000" marR="60000" marT="35000" marB="35000" anchor="t">
                    <a:noFill/>
                  </a:tcPr>
                </a:tc>
              </a:tr>
              <a:tr h="555476">
                <a:tc>
                  <a:txBody>
                    <a:bodyPr wrap="square"/>
                    <a:lstStyle/>
                    <a:p>
                      <a:pPr algn="l">
                        <a:lnSpc>
                          <a:spcPct val="104000"/>
                        </a:lnSpc>
                      </a:pPr>
                      <a:r>
                        <a:rPr sz="2100" b="0" i="0">
                          <a:solidFill>
                            <a:srgbClr val="10141A"/>
                          </a:solidFill>
                          <a:latin typeface="Arial"/>
                        </a:rPr>
                        <a:t>4</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Costing your own service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5</a:t>
                      </a:r>
                    </a:p>
                  </a:txBody>
                  <a:tcPr marL="60000" marR="60000" marT="35000" marB="35000" anchor="t">
                    <a:solidFill>
                      <a:srgbClr val="F4F6F9"/>
                    </a:solidFill>
                  </a:tcPr>
                </a:tc>
              </a:tr>
              <a:tr h="555476">
                <a:tc>
                  <a:txBody>
                    <a:bodyPr wrap="square"/>
                    <a:lstStyle/>
                    <a:p>
                      <a:pPr algn="l">
                        <a:lnSpc>
                          <a:spcPct val="104000"/>
                        </a:lnSpc>
                      </a:pPr>
                      <a:r>
                        <a:rPr sz="2100" b="0" i="0">
                          <a:solidFill>
                            <a:srgbClr val="10141A"/>
                          </a:solidFill>
                          <a:latin typeface="Arial"/>
                        </a:rPr>
                        <a:t>5</a:t>
                      </a:r>
                    </a:p>
                  </a:txBody>
                  <a:tcPr marL="60000" marR="60000" marT="35000" marB="35000" anchor="t">
                    <a:noFill/>
                  </a:tcPr>
                </a:tc>
                <a:tc>
                  <a:txBody>
                    <a:bodyPr wrap="square"/>
                    <a:lstStyle/>
                    <a:p>
                      <a:pPr algn="l">
                        <a:lnSpc>
                          <a:spcPct val="104000"/>
                        </a:lnSpc>
                      </a:pPr>
                      <a:r>
                        <a:rPr sz="2100" b="0" i="0">
                          <a:solidFill>
                            <a:srgbClr val="10141A"/>
                          </a:solidFill>
                          <a:latin typeface="Arial"/>
                        </a:rPr>
                        <a:t>Outcomes, discounting and the ICER</a:t>
                      </a:r>
                    </a:p>
                  </a:txBody>
                  <a:tcPr marL="60000" marR="60000" marT="35000" marB="35000" anchor="t">
                    <a:noFill/>
                  </a:tcPr>
                </a:tc>
                <a:tc>
                  <a:txBody>
                    <a:bodyPr wrap="square"/>
                    <a:lstStyle/>
                    <a:p>
                      <a:pPr algn="l">
                        <a:lnSpc>
                          <a:spcPct val="104000"/>
                        </a:lnSpc>
                      </a:pPr>
                      <a:r>
                        <a:rPr sz="2100" b="0" i="0">
                          <a:solidFill>
                            <a:srgbClr val="10141A"/>
                          </a:solidFill>
                          <a:latin typeface="Arial"/>
                        </a:rPr>
                        <a:t>6, 8, 12</a:t>
                      </a:r>
                    </a:p>
                  </a:txBody>
                  <a:tcPr marL="60000" marR="60000" marT="35000" marB="35000" anchor="t">
                    <a:noFill/>
                  </a:tcPr>
                </a:tc>
              </a:tr>
              <a:tr h="555476">
                <a:tc>
                  <a:txBody>
                    <a:bodyPr wrap="square"/>
                    <a:lstStyle/>
                    <a:p>
                      <a:pPr algn="l">
                        <a:lnSpc>
                          <a:spcPct val="104000"/>
                        </a:lnSpc>
                      </a:pPr>
                      <a:r>
                        <a:rPr sz="2100" b="0" i="0">
                          <a:solidFill>
                            <a:srgbClr val="10141A"/>
                          </a:solidFill>
                          <a:latin typeface="Arial"/>
                        </a:rPr>
                        <a:t>6</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Thresholds, opportunity cost, budget impact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the verdict's yardstick</a:t>
                      </a:r>
                    </a:p>
                  </a:txBody>
                  <a:tcPr marL="60000" marR="60000" marT="35000" marB="35000" anchor="t">
                    <a:solidFill>
                      <a:srgbClr val="F4F6F9"/>
                    </a:solidFill>
                  </a:tcPr>
                </a:tc>
              </a:tr>
              <a:tr h="555476">
                <a:tc>
                  <a:txBody>
                    <a:bodyPr wrap="square"/>
                    <a:lstStyle/>
                    <a:p>
                      <a:pPr algn="l">
                        <a:lnSpc>
                          <a:spcPct val="104000"/>
                        </a:lnSpc>
                      </a:pPr>
                      <a:r>
                        <a:rPr sz="2100" b="0" i="0">
                          <a:solidFill>
                            <a:srgbClr val="10141A"/>
                          </a:solidFill>
                          <a:latin typeface="Arial"/>
                        </a:rPr>
                        <a:t>7</a:t>
                      </a:r>
                    </a:p>
                  </a:txBody>
                  <a:tcPr marL="60000" marR="60000" marT="35000" marB="35000" anchor="t">
                    <a:noFill/>
                  </a:tcPr>
                </a:tc>
                <a:tc>
                  <a:txBody>
                    <a:bodyPr wrap="square"/>
                    <a:lstStyle/>
                    <a:p>
                      <a:pPr algn="l">
                        <a:lnSpc>
                          <a:spcPct val="104000"/>
                        </a:lnSpc>
                      </a:pPr>
                      <a:r>
                        <a:rPr sz="2100" b="0" i="0">
                          <a:solidFill>
                            <a:srgbClr val="10141A"/>
                          </a:solidFill>
                          <a:latin typeface="Arial"/>
                        </a:rPr>
                        <a:t>Modelling in half an hour</a:t>
                      </a:r>
                    </a:p>
                  </a:txBody>
                  <a:tcPr marL="60000" marR="60000" marT="35000" marB="35000" anchor="t">
                    <a:noFill/>
                  </a:tcPr>
                </a:tc>
                <a:tc>
                  <a:txBody>
                    <a:bodyPr wrap="square"/>
                    <a:lstStyle/>
                    <a:p>
                      <a:pPr algn="l">
                        <a:lnSpc>
                          <a:spcPct val="104000"/>
                        </a:lnSpc>
                      </a:pPr>
                      <a:r>
                        <a:rPr sz="2100" b="0" i="0">
                          <a:solidFill>
                            <a:srgbClr val="10141A"/>
                          </a:solidFill>
                          <a:latin typeface="Arial"/>
                        </a:rPr>
                        <a:t>4</a:t>
                      </a:r>
                    </a:p>
                  </a:txBody>
                  <a:tcPr marL="60000" marR="60000" marT="35000" marB="35000" anchor="t">
                    <a:noFill/>
                  </a:tcPr>
                </a:tc>
              </a:tr>
              <a:tr h="555476">
                <a:tc>
                  <a:txBody>
                    <a:bodyPr wrap="square"/>
                    <a:lstStyle/>
                    <a:p>
                      <a:pPr algn="l">
                        <a:lnSpc>
                          <a:spcPct val="104000"/>
                        </a:lnSpc>
                      </a:pPr>
                      <a:r>
                        <a:rPr sz="2100" b="0" i="0">
                          <a:solidFill>
                            <a:srgbClr val="10141A"/>
                          </a:solidFill>
                          <a:latin typeface="Arial"/>
                        </a:rPr>
                        <a:t>8</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Handling uncertainty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9, 10</a:t>
                      </a:r>
                    </a:p>
                  </a:txBody>
                  <a:tcPr marL="60000" marR="60000" marT="35000" marB="35000" anchor="t">
                    <a:solidFill>
                      <a:srgbClr val="F4F6F9"/>
                    </a:solidFill>
                  </a:tcPr>
                </a:tc>
              </a:tr>
              <a:tr h="555478">
                <a:tc>
                  <a:txBody>
                    <a:bodyPr wrap="square"/>
                    <a:lstStyle/>
                    <a:p>
                      <a:pPr algn="l">
                        <a:lnSpc>
                          <a:spcPct val="104000"/>
                        </a:lnSpc>
                      </a:pPr>
                      <a:r>
                        <a:rPr sz="2100" b="0" i="0">
                          <a:solidFill>
                            <a:srgbClr val="10141A"/>
                          </a:solidFill>
                          <a:latin typeface="Arial"/>
                        </a:rPr>
                        <a:t>9</a:t>
                      </a:r>
                    </a:p>
                  </a:txBody>
                  <a:tcPr marL="60000" marR="60000" marT="35000" marB="35000" anchor="t">
                    <a:noFill/>
                  </a:tcPr>
                </a:tc>
                <a:tc>
                  <a:txBody>
                    <a:bodyPr wrap="square"/>
                    <a:lstStyle/>
                    <a:p>
                      <a:pPr algn="l">
                        <a:lnSpc>
                          <a:spcPct val="104000"/>
                        </a:lnSpc>
                      </a:pPr>
                      <a:r>
                        <a:rPr sz="2100" b="0" i="0">
                          <a:solidFill>
                            <a:srgbClr val="10141A"/>
                          </a:solidFill>
                          <a:latin typeface="Arial"/>
                        </a:rPr>
                        <a:t>Report-back, in pairs of groups</a:t>
                      </a:r>
                    </a:p>
                  </a:txBody>
                  <a:tcPr marL="60000" marR="60000" marT="35000" marB="35000" anchor="t">
                    <a:noFill/>
                  </a:tcPr>
                </a:tc>
                <a:tc>
                  <a:txBody>
                    <a:bodyPr wrap="square"/>
                    <a:lstStyle/>
                    <a:p>
                      <a:pPr algn="l">
                        <a:lnSpc>
                          <a:spcPct val="104000"/>
                        </a:lnSpc>
                      </a:pPr>
                      <a:r>
                        <a:rPr sz="2100" b="0" i="0">
                          <a:solidFill>
                            <a:srgbClr val="10141A"/>
                          </a:solidFill>
                          <a:latin typeface="Arial"/>
                        </a:rPr>
                        <a:t>your verdict</a:t>
                      </a:r>
                    </a:p>
                  </a:txBody>
                  <a:tcPr marL="60000" marR="60000" marT="35000" marB="35000" anchor="t">
                    <a:no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Two examples, side by side, all day</a:t>
            </a:r>
          </a:p>
        </p:txBody>
      </p:sp>
      <p:sp>
        <p:nvSpPr>
          <p:cNvPr id="4" name="Rectangle 3"/>
          <p:cNvSpPr/>
          <p:nvPr/>
        </p:nvSpPr>
        <p:spPr>
          <a:xfrm>
            <a:off x="552450" y="1162050"/>
            <a:ext cx="546362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The teaching example</a:t>
            </a:r>
          </a:p>
        </p:txBody>
      </p:sp>
      <p:sp>
        <p:nvSpPr>
          <p:cNvPr id="7" name="TextBox 6"/>
          <p:cNvSpPr txBox="1"/>
          <p:nvPr/>
        </p:nvSpPr>
        <p:spPr>
          <a:xfrm>
            <a:off x="803672" y="1694649"/>
            <a:ext cx="4989761" cy="1563291"/>
          </a:xfrm>
          <a:prstGeom prst="rect">
            <a:avLst/>
          </a:prstGeom>
          <a:noFill/>
        </p:spPr>
        <p:txBody>
          <a:bodyPr wrap="square" lIns="0" rIns="0" tIns="0" bIns="0">
            <a:spAutoFit/>
          </a:bodyPr>
          <a:lstStyle/>
          <a:p>
            <a:pPr algn="l">
              <a:lnSpc>
                <a:spcPct val="116700"/>
              </a:lnSpc>
              <a:spcAft>
                <a:spcPts val="400"/>
              </a:spcAft>
              <a:buNone/>
            </a:pPr>
            <a:r>
              <a:rPr sz="2200" b="0" i="0">
                <a:solidFill>
                  <a:srgbClr val="10141A"/>
                </a:solidFill>
                <a:latin typeface="Arial"/>
              </a:rPr>
              <a:t>Cervical cancer screening against HPV vaccination. A </a:t>
            </a:r>
            <a:r>
              <a:rPr sz="2200" b="1" i="0">
                <a:solidFill>
                  <a:srgbClr val="10141A"/>
                </a:solidFill>
                <a:latin typeface="Arial"/>
              </a:rPr>
              <a:t>programme</a:t>
            </a:r>
            <a:r>
              <a:rPr sz="2200" b="0" i="0">
                <a:solidFill>
                  <a:srgbClr val="10141A"/>
                </a:solidFill>
                <a:latin typeface="Arial"/>
              </a:rPr>
              <a:t>, for a population, decided by a ministry.</a:t>
            </a:r>
          </a:p>
          <a:p>
            <a:pPr algn="l">
              <a:lnSpc>
                <a:spcPct val="116700"/>
              </a:lnSpc>
              <a:spcAft>
                <a:spcPts val="400"/>
              </a:spcAft>
              <a:buNone/>
            </a:pPr>
            <a:r>
              <a:rPr sz="2200" b="0" i="0">
                <a:solidFill>
                  <a:srgbClr val="75808D"/>
                </a:solidFill>
                <a:latin typeface="Arial"/>
              </a:rPr>
              <a:t>Chauhan, Prinja et al., 2020</a:t>
            </a:r>
          </a:p>
        </p:txBody>
      </p:sp>
      <p:sp>
        <p:nvSpPr>
          <p:cNvPr id="8" name="Rectangle 7"/>
          <p:cNvSpPr/>
          <p:nvPr/>
        </p:nvSpPr>
        <p:spPr>
          <a:xfrm>
            <a:off x="6175921" y="1162050"/>
            <a:ext cx="546362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The clinical example</a:t>
            </a:r>
          </a:p>
        </p:txBody>
      </p:sp>
      <p:sp>
        <p:nvSpPr>
          <p:cNvPr id="11" name="TextBox 10"/>
          <p:cNvSpPr txBox="1"/>
          <p:nvPr/>
        </p:nvSpPr>
        <p:spPr>
          <a:xfrm>
            <a:off x="6427143" y="1694649"/>
            <a:ext cx="4989761" cy="1954113"/>
          </a:xfrm>
          <a:prstGeom prst="rect">
            <a:avLst/>
          </a:prstGeom>
          <a:noFill/>
        </p:spPr>
        <p:txBody>
          <a:bodyPr wrap="square" lIns="0" rIns="0" tIns="0" bIns="0">
            <a:spAutoFit/>
          </a:bodyPr>
          <a:lstStyle/>
          <a:p>
            <a:pPr algn="l">
              <a:lnSpc>
                <a:spcPct val="116700"/>
              </a:lnSpc>
              <a:spcAft>
                <a:spcPts val="400"/>
              </a:spcAft>
              <a:buNone/>
            </a:pPr>
            <a:r>
              <a:rPr sz="2200" b="0" i="0">
                <a:solidFill>
                  <a:srgbClr val="10141A"/>
                </a:solidFill>
                <a:latin typeface="Arial"/>
              </a:rPr>
              <a:t>Adjuvant trastuzumab against chemotherapy alone in breast cancer. A </a:t>
            </a:r>
            <a:r>
              <a:rPr sz="2200" b="1" i="0">
                <a:solidFill>
                  <a:srgbClr val="10141A"/>
                </a:solidFill>
                <a:latin typeface="Arial"/>
              </a:rPr>
              <a:t>prescription</a:t>
            </a:r>
            <a:r>
              <a:rPr sz="2200" b="0" i="0">
                <a:solidFill>
                  <a:srgbClr val="10141A"/>
                </a:solidFill>
                <a:latin typeface="Arial"/>
              </a:rPr>
              <a:t>, for one patient, decided in a clinic.</a:t>
            </a:r>
          </a:p>
          <a:p>
            <a:pPr algn="l">
              <a:lnSpc>
                <a:spcPct val="116700"/>
              </a:lnSpc>
              <a:spcAft>
                <a:spcPts val="400"/>
              </a:spcAft>
              <a:buNone/>
            </a:pPr>
            <a:r>
              <a:rPr sz="2200" b="0" i="0">
                <a:solidFill>
                  <a:srgbClr val="75808D"/>
                </a:solidFill>
                <a:latin typeface="Arial"/>
              </a:rPr>
              <a:t>Gupta, Verma, Gupta, Prinja, 2020</a:t>
            </a:r>
          </a:p>
        </p:txBody>
      </p:sp>
      <p:sp>
        <p:nvSpPr>
          <p:cNvPr id="12" name="Rectangle 11"/>
          <p:cNvSpPr/>
          <p:nvPr/>
        </p:nvSpPr>
        <p:spPr>
          <a:xfrm>
            <a:off x="552450" y="3919389"/>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919389"/>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3919729"/>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method does not change with the size of the decision.</a:t>
            </a:r>
          </a:p>
        </p:txBody>
      </p:sp>
      <p:sp>
        <p:nvSpPr>
          <p:cNvPr id="15" name="TextBox 14"/>
          <p:cNvSpPr txBox="1"/>
          <p:nvPr/>
        </p:nvSpPr>
        <p:spPr>
          <a:xfrm>
            <a:off x="552450" y="4972886"/>
            <a:ext cx="1108710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Seven of the eight papers in this room are clinical or service decisions: a biopsy, a mesh, a valve, kangaroo care, ward ventilation, dialysis, leukaemia. Sessions 2, 3 and 5 each close by running that session's principle on the trastuzumab paper, before you do it on yours.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Sharma D, Prinja S, Aggarwal AK, Rajsekar K, Bahuguna P.</a:t>
            </a:r>
            <a:r>
              <a:rPr sz="1400" b="0" i="0">
                <a:solidFill>
                  <a:srgbClr val="47525F"/>
                </a:solidFill>
                <a:latin typeface="Arial"/>
              </a:rPr>
              <a:t> Development of the Indian Reference Case for undertaking economic evaluation for health technology assessment. </a:t>
            </a:r>
            <a:r>
              <a:rPr sz="1400" b="0" i="1">
                <a:solidFill>
                  <a:srgbClr val="47525F"/>
                </a:solidFill>
                <a:latin typeface="Arial"/>
              </a:rPr>
              <a:t>Lancet Reg Health Southeast Asia</a:t>
            </a:r>
            <a:r>
              <a:rPr sz="1400" b="0" i="0">
                <a:solidFill>
                  <a:srgbClr val="47525F"/>
                </a:solidFill>
                <a:latin typeface="Arial"/>
              </a:rPr>
              <a:t> 2023;16:100241. PMID 37694178</a:t>
            </a:r>
          </a:p>
        </p:txBody>
      </p:sp>
      <p:sp>
        <p:nvSpPr>
          <p:cNvPr id="5" name="TextBox 4"/>
          <p:cNvSpPr txBox="1"/>
          <p:nvPr/>
        </p:nvSpPr>
        <p:spPr>
          <a:xfrm>
            <a:off x="1111002" y="1710276"/>
            <a:ext cx="10528548" cy="719286"/>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Prinja S, Singh MP, Rajsekar K, Sachin O, Gedam P, Nagar A, Bhargava B; CHSI Study Group.</a:t>
            </a:r>
            <a:r>
              <a:rPr sz="1400" b="0" i="0">
                <a:solidFill>
                  <a:srgbClr val="47525F"/>
                </a:solidFill>
                <a:latin typeface="Arial"/>
              </a:rPr>
              <a:t> Translating research to policy: setting provider payment rates for strategic purchasing under India's national publicly financed health insurance scheme. </a:t>
            </a:r>
            <a:r>
              <a:rPr sz="1400" b="0" i="1">
                <a:solidFill>
                  <a:srgbClr val="47525F"/>
                </a:solidFill>
                <a:latin typeface="Arial"/>
              </a:rPr>
              <a:t>Appl Health Econ Health Policy</a:t>
            </a:r>
            <a:r>
              <a:rPr sz="1400" b="0" i="0">
                <a:solidFill>
                  <a:srgbClr val="47525F"/>
                </a:solidFill>
                <a:latin typeface="Arial"/>
              </a:rPr>
              <a:t> 2021;19(3):353–70. PMID 33462775</a:t>
            </a:r>
          </a:p>
        </p:txBody>
      </p:sp>
      <p:sp>
        <p:nvSpPr>
          <p:cNvPr id="6" name="TextBox 5"/>
          <p:cNvSpPr txBox="1"/>
          <p:nvPr/>
        </p:nvSpPr>
        <p:spPr>
          <a:xfrm>
            <a:off x="1111002" y="2518264"/>
            <a:ext cx="10528548" cy="479524"/>
          </a:xfrm>
          <a:prstGeom prst="rect">
            <a:avLst/>
          </a:prstGeom>
          <a:noFill/>
        </p:spPr>
        <p:txBody>
          <a:bodyPr wrap="square" lIns="0" rIns="0" tIns="0" bIns="0">
            <a:spAutoFit/>
          </a:bodyPr>
          <a:lstStyle/>
          <a:p>
            <a:pPr algn="l">
              <a:lnSpc>
                <a:spcPct val="112500"/>
              </a:lnSpc>
              <a:spcAft>
                <a:spcPts val="0"/>
              </a:spcAft>
              <a:buNone/>
            </a:pPr>
            <a:r>
              <a:rPr sz="1400" b="1" i="0">
                <a:solidFill>
                  <a:srgbClr val="10141A"/>
                </a:solidFill>
                <a:latin typeface="Arial"/>
              </a:rPr>
              <a:t>Shah K, Singh M, Kotwani P, et al.</a:t>
            </a:r>
            <a:r>
              <a:rPr sz="1400" b="0" i="0">
                <a:solidFill>
                  <a:srgbClr val="47525F"/>
                </a:solidFill>
                <a:latin typeface="Arial"/>
              </a:rPr>
              <a:t> Comprehensive league table of cost-utility ratios for health policy decisions in India. </a:t>
            </a:r>
            <a:r>
              <a:rPr sz="1400" b="0" i="1">
                <a:solidFill>
                  <a:srgbClr val="47525F"/>
                </a:solidFill>
                <a:latin typeface="Arial"/>
              </a:rPr>
              <a:t>Front Public Health</a:t>
            </a:r>
            <a:r>
              <a:rPr sz="1400" b="0" i="0">
                <a:solidFill>
                  <a:srgbClr val="47525F"/>
                </a:solidFill>
                <a:latin typeface="Arial"/>
              </a:rPr>
              <a:t> 2022;10:831254. PMID 36311623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