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Twenty-five minutes, straight after the ICER session. Five of the eight papers in the pack are models. The aim is that every group can describe its paper's model in two sentences and name one thing about it they would challenge.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software, no formulas beyond multiplication. If anyone asks how to build one, the answer is Briggs and Sculpher 1998 and a supervisor who has built one.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justification, and also the warning. Every source that goes in brings its own uncertainty and its own setting. The model is only as good as its worst input and its structure.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Kaur screening paper in the pack is exactly this: a decision tree then a Markov model. Group 4 should recognise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one path aloud: choose A, pay 10,000, 80% are cured, 20% fail and go to second-line at a further 20,000. Ask them to guess which drug is cheaper overall before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last line is the reason models exist: the purchase price is not the cost of the choice. Note the unit: cost per cure is a natural unit, like the hernia paper in the pack. To compare with other programmes you would need QALYs on the branches.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is the Markov idea: replace an exploding tree with a small set of states and a rule for moving between them.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 they can read the arrows: of people who are Well at the start of a year, 88% stay well, 10% become sick, 2% die. Nobody recovers from Sick here, which is itself an assumption worth naming.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all a Markov cohort model does. A spreadsheet row per cycle. The ICER comes from the difference in the discounted totals between two such spreadsheets.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Groups 1 and 3 have Markov models where time since surgery plausibly matters. Ask them whether their paper handles it. They may not be able to tell from the paper, which is itself a finding.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 paper does not state its cycle length, the model cannot be reproduced. That alone is a reporting failure.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Group 6's NIV paper is the example: every parameter from the literature. Group 4's screening paper is the counter-example, with primary Indian costs and utilities.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bridges to the uncertainty session next: probabilistic analysis varies parameters inside a fixed structure. If the structure is wrong, PSA will not find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minutes at the tables before tea if the session has run to time. Groups 2, 5 and 8 will find they have no model at all; ask them whether their question needed one.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for reading out. The decision tree, the Markov diagram and the cohort table are constructed examples.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7</a:t>
            </a:r>
          </a:p>
        </p:txBody>
      </p:sp>
      <p:sp>
        <p:nvSpPr>
          <p:cNvPr id="3" name="TextBox 2"/>
          <p:cNvSpPr txBox="1"/>
          <p:nvPr/>
        </p:nvSpPr>
        <p:spPr>
          <a:xfrm>
            <a:off x="914400" y="459673"/>
            <a:ext cx="10363200" cy="754112"/>
          </a:xfrm>
          <a:prstGeom prst="rect">
            <a:avLst/>
          </a:prstGeom>
          <a:noFill/>
        </p:spPr>
        <p:txBody>
          <a:bodyPr wrap="square" lIns="0" rIns="0" tIns="0" bIns="0">
            <a:spAutoFit/>
          </a:bodyPr>
          <a:lstStyle/>
          <a:p>
            <a:pPr algn="l">
              <a:lnSpc>
                <a:spcPct val="91700"/>
              </a:lnSpc>
              <a:spcAft>
                <a:spcPts val="0"/>
              </a:spcAft>
              <a:buNone/>
            </a:pPr>
            <a:r>
              <a:rPr sz="5400" b="1" i="0" spc="-81">
                <a:solidFill>
                  <a:srgbClr val="162A6C"/>
                </a:solidFill>
                <a:latin typeface="Arial"/>
              </a:rPr>
              <a:t>Modelling in half an hour</a:t>
            </a:r>
          </a:p>
        </p:txBody>
      </p:sp>
      <p:sp>
        <p:nvSpPr>
          <p:cNvPr id="4" name="TextBox 3"/>
          <p:cNvSpPr txBox="1"/>
          <p:nvPr/>
        </p:nvSpPr>
        <p:spPr>
          <a:xfrm>
            <a:off x="914400" y="1453696"/>
            <a:ext cx="103632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Why a model exists, what a decision tree and a Markov model do, what a cycle is, and what to distrust. For reading models, not building them.</a:t>
            </a:r>
          </a:p>
        </p:txBody>
      </p:sp>
      <p:sp>
        <p:nvSpPr>
          <p:cNvPr id="5" name="TextBox 4"/>
          <p:cNvSpPr txBox="1"/>
          <p:nvPr/>
        </p:nvSpPr>
        <p:spPr>
          <a:xfrm>
            <a:off x="914400" y="3275055"/>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Drummond et al., 4th ed., Chapter 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a:t>
            </a:r>
            <a:r>
              <a:rPr sz="2800" b="1" i="0">
                <a:solidFill>
                  <a:srgbClr val="10141A"/>
                </a:solidFill>
                <a:latin typeface="Arial"/>
              </a:rPr>
              <a:t>why</a:t>
            </a:r>
            <a:r>
              <a:rPr sz="2800" b="0" i="0">
                <a:solidFill>
                  <a:srgbClr val="10141A"/>
                </a:solidFill>
                <a:latin typeface="Arial"/>
              </a:rPr>
              <a:t> most economic evaluations are models, not trials</a:t>
            </a:r>
          </a:p>
        </p:txBody>
      </p:sp>
      <p:sp>
        <p:nvSpPr>
          <p:cNvPr id="5" name="TextBox 4"/>
          <p:cNvSpPr txBox="1"/>
          <p:nvPr/>
        </p:nvSpPr>
        <p:spPr>
          <a:xfrm>
            <a:off x="1288703" y="1763556"/>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Read a </a:t>
            </a:r>
            <a:r>
              <a:rPr sz="2800" b="1" i="0">
                <a:solidFill>
                  <a:srgbClr val="10141A"/>
                </a:solidFill>
                <a:latin typeface="Arial"/>
              </a:rPr>
              <a:t>decision tree</a:t>
            </a:r>
            <a:r>
              <a:rPr sz="2800" b="0" i="0">
                <a:solidFill>
                  <a:srgbClr val="10141A"/>
                </a:solidFill>
                <a:latin typeface="Arial"/>
              </a:rPr>
              <a:t> and roll it back</a:t>
            </a:r>
          </a:p>
        </p:txBody>
      </p:sp>
      <p:sp>
        <p:nvSpPr>
          <p:cNvPr id="6" name="TextBox 5"/>
          <p:cNvSpPr txBox="1"/>
          <p:nvPr/>
        </p:nvSpPr>
        <p:spPr>
          <a:xfrm>
            <a:off x="1288703" y="2385062"/>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what a </a:t>
            </a:r>
            <a:r>
              <a:rPr sz="2800" b="1" i="0">
                <a:solidFill>
                  <a:srgbClr val="10141A"/>
                </a:solidFill>
                <a:latin typeface="Arial"/>
              </a:rPr>
              <a:t>Markov model</a:t>
            </a:r>
            <a:r>
              <a:rPr sz="2800" b="0" i="0">
                <a:solidFill>
                  <a:srgbClr val="10141A"/>
                </a:solidFill>
                <a:latin typeface="Arial"/>
              </a:rPr>
              <a:t> and a </a:t>
            </a:r>
            <a:r>
              <a:rPr sz="2800" b="1" i="0">
                <a:solidFill>
                  <a:srgbClr val="10141A"/>
                </a:solidFill>
                <a:latin typeface="Arial"/>
              </a:rPr>
              <a:t>cycle</a:t>
            </a:r>
            <a:r>
              <a:rPr sz="2800" b="0" i="0">
                <a:solidFill>
                  <a:srgbClr val="10141A"/>
                </a:solidFill>
                <a:latin typeface="Arial"/>
              </a:rPr>
              <a:t> are</a:t>
            </a:r>
          </a:p>
        </p:txBody>
      </p:sp>
      <p:sp>
        <p:nvSpPr>
          <p:cNvPr id="7" name="TextBox 6"/>
          <p:cNvSpPr txBox="1"/>
          <p:nvPr/>
        </p:nvSpPr>
        <p:spPr>
          <a:xfrm>
            <a:off x="1288703" y="3006569"/>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Name what the Markov assumption </a:t>
            </a:r>
            <a:r>
              <a:rPr sz="2800" b="1" i="0">
                <a:solidFill>
                  <a:srgbClr val="10141A"/>
                </a:solidFill>
                <a:latin typeface="Arial"/>
              </a:rPr>
              <a:t>forgets</a:t>
            </a:r>
          </a:p>
        </p:txBody>
      </p:sp>
      <p:sp>
        <p:nvSpPr>
          <p:cNvPr id="8" name="TextBox 7"/>
          <p:cNvSpPr txBox="1"/>
          <p:nvPr/>
        </p:nvSpPr>
        <p:spPr>
          <a:xfrm>
            <a:off x="1288703" y="3628075"/>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Ask </a:t>
            </a:r>
            <a:r>
              <a:rPr sz="2800" b="1" i="0">
                <a:solidFill>
                  <a:srgbClr val="10141A"/>
                </a:solidFill>
                <a:latin typeface="Arial"/>
              </a:rPr>
              <a:t>seven questions</a:t>
            </a:r>
            <a:r>
              <a:rPr sz="2800" b="0" i="0">
                <a:solidFill>
                  <a:srgbClr val="10141A"/>
                </a:solidFill>
                <a:latin typeface="Arial"/>
              </a:rPr>
              <a:t> of any published model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a model at all?</a:t>
            </a:r>
          </a:p>
        </p:txBody>
      </p:sp>
      <p:graphicFrame>
        <p:nvGraphicFramePr>
          <p:cNvPr id="4" name="Table 3"/>
          <p:cNvGraphicFramePr>
            <a:graphicFrameLocks noGrp="1"/>
          </p:cNvGraphicFramePr>
          <p:nvPr/>
        </p:nvGraphicFramePr>
        <p:xfrm>
          <a:off x="552450" y="1162050"/>
          <a:ext cx="11087100" cy="2720429"/>
        </p:xfrm>
        <a:graphic>
          <a:graphicData uri="http://schemas.openxmlformats.org/drawingml/2006/table">
            <a:tbl>
              <a:tblPr firstRow="1">
                <a:tableStyleId>{5C22544A-7EE6-4342-B048-85BDC9FD1C3A}</a:tableStyleId>
              </a:tblPr>
              <a:tblGrid>
                <a:gridCol w="4777234"/>
                <a:gridCol w="6309866"/>
              </a:tblGrid>
              <a:tr h="544085">
                <a:tc>
                  <a:txBody>
                    <a:bodyPr wrap="square"/>
                    <a:lstStyle/>
                    <a:p>
                      <a:pPr algn="l">
                        <a:lnSpc>
                          <a:spcPct val="104000"/>
                        </a:lnSpc>
                      </a:pPr>
                      <a:r>
                        <a:rPr sz="2100" b="1" i="0">
                          <a:solidFill>
                            <a:srgbClr val="FFFFFF"/>
                          </a:solidFill>
                          <a:latin typeface="Arial"/>
                        </a:rPr>
                        <a:t>A trial gives you</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 decision needs</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two or three arms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every relevant option, including current practice</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one to three years of follow-up</a:t>
                      </a:r>
                    </a:p>
                  </a:txBody>
                  <a:tcPr marL="60000" marR="60000" marT="35000" marB="35000" anchor="t">
                    <a:noFill/>
                  </a:tcPr>
                </a:tc>
                <a:tc>
                  <a:txBody>
                    <a:bodyPr wrap="square"/>
                    <a:lstStyle/>
                    <a:p>
                      <a:pPr algn="l">
                        <a:lnSpc>
                          <a:spcPct val="104000"/>
                        </a:lnSpc>
                      </a:pPr>
                      <a:r>
                        <a:rPr sz="2100" b="0" i="0">
                          <a:solidFill>
                            <a:srgbClr val="10141A"/>
                          </a:solidFill>
                          <a:latin typeface="Arial"/>
                        </a:rPr>
                        <a:t>a lifetime, if survival differs</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clinical outcomes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QALYs, costs, Indian prices</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a selected population, often abroad</a:t>
                      </a:r>
                    </a:p>
                  </a:txBody>
                  <a:tcPr marL="60000" marR="60000" marT="35000" marB="35000" anchor="t">
                    <a:noFill/>
                  </a:tcPr>
                </a:tc>
                <a:tc>
                  <a:txBody>
                    <a:bodyPr wrap="square"/>
                    <a:lstStyle/>
                    <a:p>
                      <a:pPr algn="l">
                        <a:lnSpc>
                          <a:spcPct val="104000"/>
                        </a:lnSpc>
                      </a:pPr>
                      <a:r>
                        <a:rPr sz="2100" b="0" i="0">
                          <a:solidFill>
                            <a:srgbClr val="10141A"/>
                          </a:solidFill>
                          <a:latin typeface="Arial"/>
                        </a:rPr>
                        <a:t>Indian patients in Indian facilities</a:t>
                      </a:r>
                    </a:p>
                  </a:txBody>
                  <a:tcPr marL="60000" marR="60000" marT="35000" marB="35000" anchor="t">
                    <a:noFill/>
                  </a:tcPr>
                </a:tc>
              </a:tr>
            </a:tbl>
          </a:graphicData>
        </a:graphic>
      </p:graphicFrame>
      <p:sp>
        <p:nvSpPr>
          <p:cNvPr id="5" name="Rectangle 4"/>
          <p:cNvSpPr/>
          <p:nvPr/>
        </p:nvSpPr>
        <p:spPr>
          <a:xfrm>
            <a:off x="552450" y="4004518"/>
            <a:ext cx="11087100" cy="15290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004518"/>
            <a:ext cx="57150" cy="152906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004858"/>
            <a:ext cx="10863361" cy="1508720"/>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model is a framework for combining evidence from many sources to answer a question no single study answered.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Two shapes you will meet</a:t>
            </a:r>
          </a:p>
        </p:txBody>
      </p:sp>
      <p:sp>
        <p:nvSpPr>
          <p:cNvPr id="4" name="Rectangle 3"/>
          <p:cNvSpPr/>
          <p:nvPr/>
        </p:nvSpPr>
        <p:spPr>
          <a:xfrm>
            <a:off x="552450" y="1162050"/>
            <a:ext cx="5463629" cy="28156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8156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Decision tree</a:t>
            </a:r>
          </a:p>
        </p:txBody>
      </p:sp>
      <p:sp>
        <p:nvSpPr>
          <p:cNvPr id="7" name="TextBox 6"/>
          <p:cNvSpPr txBox="1"/>
          <p:nvPr/>
        </p:nvSpPr>
        <p:spPr>
          <a:xfrm>
            <a:off x="803672"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Branches for choices and chance events, ending in outcomes. Events happen </a:t>
            </a:r>
            <a:r>
              <a:rPr sz="2200" b="1" i="0">
                <a:solidFill>
                  <a:srgbClr val="10141A"/>
                </a:solidFill>
                <a:latin typeface="Arial"/>
              </a:rPr>
              <a:t>once</a:t>
            </a:r>
            <a:r>
              <a:rPr sz="2200" b="0" i="0">
                <a:solidFill>
                  <a:srgbClr val="10141A"/>
                </a:solidFill>
                <a:latin typeface="Arial"/>
              </a:rPr>
              <a:t>, over a </a:t>
            </a:r>
            <a:r>
              <a:rPr sz="2200" b="1" i="0">
                <a:solidFill>
                  <a:srgbClr val="10141A"/>
                </a:solidFill>
                <a:latin typeface="Arial"/>
              </a:rPr>
              <a:t>short</a:t>
            </a:r>
            <a:r>
              <a:rPr sz="2200" b="0" i="0">
                <a:solidFill>
                  <a:srgbClr val="10141A"/>
                </a:solidFill>
                <a:latin typeface="Arial"/>
              </a:rPr>
              <a:t> period.</a:t>
            </a:r>
          </a:p>
        </p:txBody>
      </p:sp>
      <p:sp>
        <p:nvSpPr>
          <p:cNvPr id="8" name="TextBox 7"/>
          <p:cNvSpPr txBox="1"/>
          <p:nvPr/>
        </p:nvSpPr>
        <p:spPr>
          <a:xfrm>
            <a:off x="803672" y="3006718"/>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A test, a course of treatment, an acute episode.</a:t>
            </a:r>
          </a:p>
        </p:txBody>
      </p:sp>
      <p:sp>
        <p:nvSpPr>
          <p:cNvPr id="9" name="Rectangle 8"/>
          <p:cNvSpPr/>
          <p:nvPr/>
        </p:nvSpPr>
        <p:spPr>
          <a:xfrm>
            <a:off x="6175921" y="1162050"/>
            <a:ext cx="5463629" cy="28156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1162050"/>
            <a:ext cx="38100" cy="28156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Markov model</a:t>
            </a:r>
          </a:p>
        </p:txBody>
      </p:sp>
      <p:sp>
        <p:nvSpPr>
          <p:cNvPr id="12" name="TextBox 11"/>
          <p:cNvSpPr txBox="1"/>
          <p:nvPr/>
        </p:nvSpPr>
        <p:spPr>
          <a:xfrm>
            <a:off x="6427143"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 few health states; people move between them in repeated </a:t>
            </a:r>
            <a:r>
              <a:rPr sz="2200" b="1" i="0">
                <a:solidFill>
                  <a:srgbClr val="10141A"/>
                </a:solidFill>
                <a:latin typeface="Arial"/>
              </a:rPr>
              <a:t>cycles</a:t>
            </a:r>
            <a:r>
              <a:rPr sz="2200" b="0" i="0">
                <a:solidFill>
                  <a:srgbClr val="10141A"/>
                </a:solidFill>
                <a:latin typeface="Arial"/>
              </a:rPr>
              <a:t>. Events </a:t>
            </a:r>
            <a:r>
              <a:rPr sz="2200" b="1" i="0">
                <a:solidFill>
                  <a:srgbClr val="10141A"/>
                </a:solidFill>
                <a:latin typeface="Arial"/>
              </a:rPr>
              <a:t>recur</a:t>
            </a:r>
            <a:r>
              <a:rPr sz="2200" b="0" i="0">
                <a:solidFill>
                  <a:srgbClr val="10141A"/>
                </a:solidFill>
                <a:latin typeface="Arial"/>
              </a:rPr>
              <a:t> over a </a:t>
            </a:r>
            <a:r>
              <a:rPr sz="2200" b="1" i="0">
                <a:solidFill>
                  <a:srgbClr val="10141A"/>
                </a:solidFill>
                <a:latin typeface="Arial"/>
              </a:rPr>
              <a:t>long</a:t>
            </a:r>
            <a:r>
              <a:rPr sz="2200" b="0" i="0">
                <a:solidFill>
                  <a:srgbClr val="10141A"/>
                </a:solidFill>
                <a:latin typeface="Arial"/>
              </a:rPr>
              <a:t> period.</a:t>
            </a:r>
          </a:p>
        </p:txBody>
      </p:sp>
      <p:sp>
        <p:nvSpPr>
          <p:cNvPr id="13" name="TextBox 12"/>
          <p:cNvSpPr txBox="1"/>
          <p:nvPr/>
        </p:nvSpPr>
        <p:spPr>
          <a:xfrm>
            <a:off x="6427143" y="3006718"/>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Chronic disease, cancer recurrence, a lifetime horizon.</a:t>
            </a:r>
          </a:p>
        </p:txBody>
      </p:sp>
      <p:sp>
        <p:nvSpPr>
          <p:cNvPr id="14" name="Rectangle 13"/>
          <p:cNvSpPr/>
          <p:nvPr/>
        </p:nvSpPr>
        <p:spPr>
          <a:xfrm>
            <a:off x="552450" y="416078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52450" y="4160788"/>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6189" y="416112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Many papers use both: a tree for the first event, a Markov model for what follows.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 decision tree</a:t>
            </a:r>
          </a:p>
        </p:txBody>
      </p:sp>
      <p:pic>
        <p:nvPicPr>
          <p:cNvPr id="4" name="Picture 3" descr="modelling-5-0.png"/>
          <p:cNvPicPr>
            <a:picLocks noChangeAspect="1"/>
          </p:cNvPicPr>
          <p:nvPr/>
        </p:nvPicPr>
        <p:blipFill>
          <a:blip r:embed="rId2"/>
          <a:stretch>
            <a:fillRect/>
          </a:stretch>
        </p:blipFill>
        <p:spPr>
          <a:xfrm>
            <a:off x="552450" y="1162050"/>
            <a:ext cx="11049000" cy="3619500"/>
          </a:xfrm>
          <a:prstGeom prst="rect">
            <a:avLst/>
          </a:prstGeom>
        </p:spPr>
      </p:pic>
      <p:sp>
        <p:nvSpPr>
          <p:cNvPr id="5" name="Rectangle 4"/>
          <p:cNvSpPr/>
          <p:nvPr/>
        </p:nvSpPr>
        <p:spPr>
          <a:xfrm>
            <a:off x="552450" y="4965799"/>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52450" y="5034620"/>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example. Square: a choice. Circle: chance. Triangle: where a path ends.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Rolling it back</a:t>
            </a:r>
          </a:p>
        </p:txBody>
      </p:sp>
      <p:sp>
        <p:nvSpPr>
          <p:cNvPr id="4" name="TextBox 3"/>
          <p:cNvSpPr txBox="1"/>
          <p:nvPr/>
        </p:nvSpPr>
        <p:spPr>
          <a:xfrm>
            <a:off x="552450" y="1142050"/>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Multiply along each path, then add the paths.</a:t>
            </a:r>
          </a:p>
        </p:txBody>
      </p:sp>
      <p:graphicFrame>
        <p:nvGraphicFramePr>
          <p:cNvPr id="5" name="Table 4"/>
          <p:cNvGraphicFramePr>
            <a:graphicFrameLocks noGrp="1"/>
          </p:cNvGraphicFramePr>
          <p:nvPr/>
        </p:nvGraphicFramePr>
        <p:xfrm>
          <a:off x="552450" y="1866454"/>
          <a:ext cx="11087100" cy="2150715"/>
        </p:xfrm>
        <a:graphic>
          <a:graphicData uri="http://schemas.openxmlformats.org/drawingml/2006/table">
            <a:tbl>
              <a:tblPr firstRow="1">
                <a:tableStyleId>{5C22544A-7EE6-4342-B048-85BDC9FD1C3A}</a:tableStyleId>
              </a:tblPr>
              <a:tblGrid>
                <a:gridCol w="2204740"/>
                <a:gridCol w="5958780"/>
                <a:gridCol w="2923580"/>
              </a:tblGrid>
              <a:tr h="537678">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Expected cost</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First-line cures</a:t>
                      </a:r>
                    </a:p>
                  </a:txBody>
                  <a:tcPr marL="60000" marR="60000" marT="35000" marB="35000" anchor="t">
                    <a:solidFill>
                      <a:srgbClr val="162A6C"/>
                    </a:solidFill>
                  </a:tcPr>
                </a:tc>
              </a:tr>
              <a:tr h="537678">
                <a:tc>
                  <a:txBody>
                    <a:bodyPr wrap="square"/>
                    <a:lstStyle/>
                    <a:p>
                      <a:pPr algn="l">
                        <a:lnSpc>
                          <a:spcPct val="104000"/>
                        </a:lnSpc>
                      </a:pPr>
                      <a:r>
                        <a:rPr sz="2100" b="0" i="0">
                          <a:solidFill>
                            <a:srgbClr val="10141A"/>
                          </a:solidFill>
                          <a:latin typeface="Arial"/>
                        </a:rPr>
                        <a:t>Drug A</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10,000 + 0.2 × 20,000 = </a:t>
                      </a:r>
                      <a:r>
                        <a:rPr sz="2100" b="1" i="0">
                          <a:solidFill>
                            <a:srgbClr val="10141A"/>
                          </a:solidFill>
                          <a:latin typeface="Arial"/>
                        </a:rPr>
                        <a:t>₹14,000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0.8</a:t>
                      </a:r>
                    </a:p>
                  </a:txBody>
                  <a:tcPr marL="60000" marR="60000" marT="35000" marB="35000" anchor="t">
                    <a:solidFill>
                      <a:srgbClr val="F4F6F9"/>
                    </a:solidFill>
                  </a:tcPr>
                </a:tc>
              </a:tr>
              <a:tr h="537678">
                <a:tc>
                  <a:txBody>
                    <a:bodyPr wrap="square"/>
                    <a:lstStyle/>
                    <a:p>
                      <a:pPr algn="l">
                        <a:lnSpc>
                          <a:spcPct val="104000"/>
                        </a:lnSpc>
                      </a:pPr>
                      <a:r>
                        <a:rPr sz="2100" b="0" i="0">
                          <a:solidFill>
                            <a:srgbClr val="10141A"/>
                          </a:solidFill>
                          <a:latin typeface="Arial"/>
                        </a:rPr>
                        <a:t>Drug B</a:t>
                      </a:r>
                    </a:p>
                  </a:txBody>
                  <a:tcPr marL="60000" marR="60000" marT="35000" marB="35000" anchor="t">
                    <a:noFill/>
                  </a:tcPr>
                </a:tc>
                <a:tc>
                  <a:txBody>
                    <a:bodyPr wrap="square"/>
                    <a:lstStyle/>
                    <a:p>
                      <a:pPr algn="r">
                        <a:lnSpc>
                          <a:spcPct val="104000"/>
                        </a:lnSpc>
                      </a:pPr>
                      <a:r>
                        <a:rPr sz="2100" b="0" i="0">
                          <a:solidFill>
                            <a:srgbClr val="10141A"/>
                          </a:solidFill>
                          <a:latin typeface="Arial"/>
                        </a:rPr>
                        <a:t>4,000 + 0.4 × 20,000 = </a:t>
                      </a:r>
                      <a:r>
                        <a:rPr sz="2100" b="1" i="0">
                          <a:solidFill>
                            <a:srgbClr val="10141A"/>
                          </a:solidFill>
                          <a:latin typeface="Arial"/>
                        </a:rPr>
                        <a:t>₹12,000</a:t>
                      </a:r>
                    </a:p>
                  </a:txBody>
                  <a:tcPr marL="60000" marR="60000" marT="35000" marB="35000" anchor="t">
                    <a:noFill/>
                  </a:tcPr>
                </a:tc>
                <a:tc>
                  <a:txBody>
                    <a:bodyPr wrap="square"/>
                    <a:lstStyle/>
                    <a:p>
                      <a:pPr algn="r">
                        <a:lnSpc>
                          <a:spcPct val="104000"/>
                        </a:lnSpc>
                      </a:pPr>
                      <a:r>
                        <a:rPr sz="2100" b="0" i="0">
                          <a:solidFill>
                            <a:srgbClr val="10141A"/>
                          </a:solidFill>
                          <a:latin typeface="Arial"/>
                        </a:rPr>
                        <a:t>0.6</a:t>
                      </a:r>
                    </a:p>
                  </a:txBody>
                  <a:tcPr marL="60000" marR="60000" marT="35000" marB="35000" anchor="t">
                    <a:noFill/>
                  </a:tcPr>
                </a:tc>
              </a:tr>
              <a:tr h="537681">
                <a:tc>
                  <a:txBody>
                    <a:bodyPr wrap="square"/>
                    <a:lstStyle/>
                    <a:p>
                      <a:pPr algn="l">
                        <a:lnSpc>
                          <a:spcPct val="104000"/>
                        </a:lnSpc>
                      </a:pPr>
                      <a:r>
                        <a:rPr sz="2100" b="0" i="0">
                          <a:solidFill>
                            <a:srgbClr val="10141A"/>
                          </a:solidFill>
                          <a:latin typeface="Arial"/>
                        </a:rPr>
                        <a:t>A versus B</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+₹2,000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+0.2</a:t>
                      </a:r>
                    </a:p>
                  </a:txBody>
                  <a:tcPr marL="60000" marR="60000" marT="35000" marB="35000" anchor="t">
                    <a:solidFill>
                      <a:srgbClr val="F4F6F9"/>
                    </a:solidFill>
                  </a:tcPr>
                </a:tc>
              </a:tr>
            </a:tbl>
          </a:graphicData>
        </a:graphic>
      </p:graphicFrame>
      <p:pic>
        <p:nvPicPr>
          <p:cNvPr id="6" name="Picture 5" descr="modelling-6-0.png"/>
          <p:cNvPicPr>
            <a:picLocks noChangeAspect="1"/>
          </p:cNvPicPr>
          <p:nvPr/>
        </p:nvPicPr>
        <p:blipFill>
          <a:blip r:embed="rId2"/>
          <a:stretch>
            <a:fillRect/>
          </a:stretch>
        </p:blipFill>
        <p:spPr>
          <a:xfrm>
            <a:off x="552450" y="4089797"/>
            <a:ext cx="11087100" cy="620316"/>
          </a:xfrm>
          <a:prstGeom prst="rect">
            <a:avLst/>
          </a:prstGeom>
        </p:spPr>
      </p:pic>
      <p:sp>
        <p:nvSpPr>
          <p:cNvPr id="7" name="TextBox 6"/>
          <p:cNvSpPr txBox="1"/>
          <p:nvPr/>
        </p:nvSpPr>
        <p:spPr>
          <a:xfrm>
            <a:off x="552450" y="4762741"/>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Drug A costs six thousand rupees more at the counter but only two thousand more overall, because it avoids second-line treatment.</a:t>
            </a:r>
          </a:p>
        </p:txBody>
      </p:sp>
      <p:sp>
        <p:nvSpPr>
          <p:cNvPr id="8" name="Rectangle 7"/>
          <p:cNvSpPr/>
          <p:nvPr/>
        </p:nvSpPr>
        <p:spPr>
          <a:xfrm>
            <a:off x="552450" y="5703987"/>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2450" y="5772807"/>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example.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When a tree breaks</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Events </a:t>
            </a:r>
            <a:r>
              <a:rPr sz="2800" b="1" i="0">
                <a:solidFill>
                  <a:srgbClr val="10141A"/>
                </a:solidFill>
                <a:latin typeface="Arial"/>
              </a:rPr>
              <a:t>recur</a:t>
            </a:r>
            <a:r>
              <a:rPr sz="2800" b="0" i="0">
                <a:solidFill>
                  <a:srgbClr val="10141A"/>
                </a:solidFill>
                <a:latin typeface="Arial"/>
              </a:rPr>
              <a:t>: relapse, re-admission, a second stroke</a:t>
            </a:r>
          </a:p>
        </p:txBody>
      </p:sp>
      <p:sp>
        <p:nvSpPr>
          <p:cNvPr id="5" name="TextBox 4"/>
          <p:cNvSpPr txBox="1"/>
          <p:nvPr/>
        </p:nvSpPr>
        <p:spPr>
          <a:xfrm>
            <a:off x="1288703" y="1763556"/>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Risk </a:t>
            </a:r>
            <a:r>
              <a:rPr sz="2800" b="1" i="0">
                <a:solidFill>
                  <a:srgbClr val="10141A"/>
                </a:solidFill>
                <a:latin typeface="Arial"/>
              </a:rPr>
              <a:t>changes with time</a:t>
            </a:r>
            <a:r>
              <a:rPr sz="2800" b="0" i="0">
                <a:solidFill>
                  <a:srgbClr val="10141A"/>
                </a:solidFill>
                <a:latin typeface="Arial"/>
              </a:rPr>
              <a:t>: age, years since surgery</a:t>
            </a:r>
          </a:p>
        </p:txBody>
      </p:sp>
      <p:sp>
        <p:nvSpPr>
          <p:cNvPr id="6" name="TextBox 5"/>
          <p:cNvSpPr txBox="1"/>
          <p:nvPr/>
        </p:nvSpPr>
        <p:spPr>
          <a:xfrm>
            <a:off x="1288703" y="2385062"/>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horizon is </a:t>
            </a:r>
            <a:r>
              <a:rPr sz="2800" b="1" i="0">
                <a:solidFill>
                  <a:srgbClr val="10141A"/>
                </a:solidFill>
                <a:latin typeface="Arial"/>
              </a:rPr>
              <a:t>long</a:t>
            </a:r>
            <a:r>
              <a:rPr sz="2800" b="0" i="0">
                <a:solidFill>
                  <a:srgbClr val="10141A"/>
                </a:solidFill>
                <a:latin typeface="Arial"/>
              </a:rPr>
              <a:t>, so the tree would need thousands of branches</a:t>
            </a:r>
          </a:p>
        </p:txBody>
      </p:sp>
      <p:sp>
        <p:nvSpPr>
          <p:cNvPr id="7" name="Rectangle 6"/>
          <p:cNvSpPr/>
          <p:nvPr/>
        </p:nvSpPr>
        <p:spPr>
          <a:xfrm>
            <a:off x="552450" y="352678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3526780"/>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352712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Then you stop drawing every path and instead track how many people are in each state, year by year.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 Markov model</a:t>
            </a:r>
          </a:p>
        </p:txBody>
      </p:sp>
      <p:pic>
        <p:nvPicPr>
          <p:cNvPr id="4" name="Picture 3" descr="modelling-8-0.png"/>
          <p:cNvPicPr>
            <a:picLocks noChangeAspect="1"/>
          </p:cNvPicPr>
          <p:nvPr/>
        </p:nvPicPr>
        <p:blipFill>
          <a:blip r:embed="rId2"/>
          <a:stretch>
            <a:fillRect/>
          </a:stretch>
        </p:blipFill>
        <p:spPr>
          <a:xfrm>
            <a:off x="552450" y="1162050"/>
            <a:ext cx="6096000" cy="4381500"/>
          </a:xfrm>
          <a:prstGeom prst="rect">
            <a:avLst/>
          </a:prstGeom>
        </p:spPr>
      </p:pic>
      <p:sp>
        <p:nvSpPr>
          <p:cNvPr id="5" name="TextBox 4"/>
          <p:cNvSpPr txBox="1"/>
          <p:nvPr/>
        </p:nvSpPr>
        <p:spPr>
          <a:xfrm>
            <a:off x="6896100" y="1142050"/>
            <a:ext cx="4743450" cy="781645"/>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States</a:t>
            </a:r>
            <a:r>
              <a:rPr sz="2200" b="0" i="0">
                <a:solidFill>
                  <a:srgbClr val="10141A"/>
                </a:solidFill>
                <a:latin typeface="Arial"/>
              </a:rPr>
              <a:t> are exhaustive and exclusive: everyone is in exactly one.</a:t>
            </a:r>
          </a:p>
        </p:txBody>
      </p:sp>
      <p:sp>
        <p:nvSpPr>
          <p:cNvPr id="6" name="TextBox 5"/>
          <p:cNvSpPr txBox="1"/>
          <p:nvPr/>
        </p:nvSpPr>
        <p:spPr>
          <a:xfrm>
            <a:off x="6896100" y="2063296"/>
            <a:ext cx="4743450" cy="1172468"/>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Arrows</a:t>
            </a:r>
            <a:r>
              <a:rPr sz="2200" b="0" i="0">
                <a:solidFill>
                  <a:srgbClr val="10141A"/>
                </a:solidFill>
                <a:latin typeface="Arial"/>
              </a:rPr>
              <a:t> carry the probability of moving in one cycle. Each state's arrows add to 1.</a:t>
            </a:r>
          </a:p>
        </p:txBody>
      </p:sp>
      <p:sp>
        <p:nvSpPr>
          <p:cNvPr id="7" name="TextBox 6"/>
          <p:cNvSpPr txBox="1"/>
          <p:nvPr/>
        </p:nvSpPr>
        <p:spPr>
          <a:xfrm>
            <a:off x="6896100" y="3375365"/>
            <a:ext cx="4743450" cy="390823"/>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Dead</a:t>
            </a:r>
            <a:r>
              <a:rPr sz="2200" b="0" i="0">
                <a:solidFill>
                  <a:srgbClr val="10141A"/>
                </a:solidFill>
                <a:latin typeface="Arial"/>
              </a:rPr>
              <a:t> is absorbing: nobody leaves.</a:t>
            </a:r>
          </a:p>
        </p:txBody>
      </p:sp>
      <p:sp>
        <p:nvSpPr>
          <p:cNvPr id="8" name="TextBox 7"/>
          <p:cNvSpPr txBox="1"/>
          <p:nvPr/>
        </p:nvSpPr>
        <p:spPr>
          <a:xfrm>
            <a:off x="6896100" y="3905788"/>
            <a:ext cx="4743450" cy="781645"/>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Each state</a:t>
            </a:r>
            <a:r>
              <a:rPr sz="2200" b="0" i="0">
                <a:solidFill>
                  <a:srgbClr val="10141A"/>
                </a:solidFill>
                <a:latin typeface="Arial"/>
              </a:rPr>
              <a:t> carries a cost and a utility per cycle.</a:t>
            </a:r>
          </a:p>
        </p:txBody>
      </p:sp>
      <p:sp>
        <p:nvSpPr>
          <p:cNvPr id="9" name="Rectangle 8"/>
          <p:cNvSpPr/>
          <p:nvPr/>
        </p:nvSpPr>
        <p:spPr>
          <a:xfrm>
            <a:off x="6896100" y="4847034"/>
            <a:ext cx="474345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96100" y="4915855"/>
            <a:ext cx="474345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example.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What a cycle is</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Start 1,000 people in Well. Apply the arrows once per cycle, here one year.</a:t>
            </a:r>
          </a:p>
        </p:txBody>
      </p:sp>
      <p:graphicFrame>
        <p:nvGraphicFramePr>
          <p:cNvPr id="5" name="Table 4"/>
          <p:cNvGraphicFramePr>
            <a:graphicFrameLocks noGrp="1"/>
          </p:cNvGraphicFramePr>
          <p:nvPr/>
        </p:nvGraphicFramePr>
        <p:xfrm>
          <a:off x="552450" y="2380506"/>
          <a:ext cx="11087100" cy="2150715"/>
        </p:xfrm>
        <a:graphic>
          <a:graphicData uri="http://schemas.openxmlformats.org/drawingml/2006/table">
            <a:tbl>
              <a:tblPr firstRow="1">
                <a:tableStyleId>{5C22544A-7EE6-4342-B048-85BDC9FD1C3A}</a:tableStyleId>
              </a:tblPr>
              <a:tblGrid>
                <a:gridCol w="1765697"/>
                <a:gridCol w="1807815"/>
                <a:gridCol w="1470868"/>
                <a:gridCol w="1655118"/>
                <a:gridCol w="4387602"/>
              </a:tblGrid>
              <a:tr h="537678">
                <a:tc>
                  <a:txBody>
                    <a:bodyPr wrap="square"/>
                    <a:lstStyle/>
                    <a:p>
                      <a:pPr algn="l">
                        <a:lnSpc>
                          <a:spcPct val="104000"/>
                        </a:lnSpc>
                      </a:pPr>
                      <a:r>
                        <a:rPr sz="2100" b="1" i="0">
                          <a:solidFill>
                            <a:srgbClr val="FFFFFF"/>
                          </a:solidFill>
                          <a:latin typeface="Arial"/>
                        </a:rPr>
                        <a:t>Cycle</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Well</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Sick</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Dead</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QALYs this cycle</a:t>
                      </a:r>
                    </a:p>
                  </a:txBody>
                  <a:tcPr marL="60000" marR="60000" marT="35000" marB="35000" anchor="t">
                    <a:solidFill>
                      <a:srgbClr val="162A6C"/>
                    </a:solidFill>
                  </a:tcPr>
                </a:tc>
              </a:tr>
              <a:tr h="537678">
                <a:tc>
                  <a:txBody>
                    <a:bodyPr wrap="square"/>
                    <a:lstStyle/>
                    <a:p>
                      <a:pPr algn="l">
                        <a:lnSpc>
                          <a:spcPct val="104000"/>
                        </a:lnSpc>
                      </a:pPr>
                      <a:r>
                        <a:rPr sz="2100" b="0" i="0">
                          <a:solidFill>
                            <a:srgbClr val="10141A"/>
                          </a:solidFill>
                          <a:latin typeface="Arial"/>
                        </a:rPr>
                        <a:t>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1,000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n/a</a:t>
                      </a:r>
                    </a:p>
                  </a:txBody>
                  <a:tcPr marL="60000" marR="60000" marT="35000" marB="35000" anchor="t">
                    <a:solidFill>
                      <a:srgbClr val="F4F6F9"/>
                    </a:solidFill>
                  </a:tcPr>
                </a:tc>
              </a:tr>
              <a:tr h="537678">
                <a:tc>
                  <a:txBody>
                    <a:bodyPr wrap="square"/>
                    <a:lstStyle/>
                    <a:p>
                      <a:pPr algn="l">
                        <a:lnSpc>
                          <a:spcPct val="104000"/>
                        </a:lnSpc>
                      </a:pPr>
                      <a:r>
                        <a:rPr sz="2100" b="0" i="0">
                          <a:solidFill>
                            <a:srgbClr val="10141A"/>
                          </a:solidFill>
                          <a:latin typeface="Arial"/>
                        </a:rPr>
                        <a:t>1</a:t>
                      </a:r>
                    </a:p>
                  </a:txBody>
                  <a:tcPr marL="60000" marR="60000" marT="35000" marB="35000" anchor="t">
                    <a:noFill/>
                  </a:tcPr>
                </a:tc>
                <a:tc>
                  <a:txBody>
                    <a:bodyPr wrap="square"/>
                    <a:lstStyle/>
                    <a:p>
                      <a:pPr algn="r">
                        <a:lnSpc>
                          <a:spcPct val="104000"/>
                        </a:lnSpc>
                      </a:pPr>
                      <a:r>
                        <a:rPr sz="2100" b="0" i="0">
                          <a:solidFill>
                            <a:srgbClr val="10141A"/>
                          </a:solidFill>
                          <a:latin typeface="Arial"/>
                        </a:rPr>
                        <a:t>880</a:t>
                      </a:r>
                    </a:p>
                  </a:txBody>
                  <a:tcPr marL="60000" marR="60000" marT="35000" marB="35000" anchor="t">
                    <a:noFill/>
                  </a:tcPr>
                </a:tc>
                <a:tc>
                  <a:txBody>
                    <a:bodyPr wrap="square"/>
                    <a:lstStyle/>
                    <a:p>
                      <a:pPr algn="r">
                        <a:lnSpc>
                          <a:spcPct val="104000"/>
                        </a:lnSpc>
                      </a:pPr>
                      <a:r>
                        <a:rPr sz="2100" b="0" i="0">
                          <a:solidFill>
                            <a:srgbClr val="10141A"/>
                          </a:solidFill>
                          <a:latin typeface="Arial"/>
                        </a:rPr>
                        <a:t>100</a:t>
                      </a:r>
                    </a:p>
                  </a:txBody>
                  <a:tcPr marL="60000" marR="60000" marT="35000" marB="35000" anchor="t">
                    <a:noFill/>
                  </a:tcPr>
                </a:tc>
                <a:tc>
                  <a:txBody>
                    <a:bodyPr wrap="square"/>
                    <a:lstStyle/>
                    <a:p>
                      <a:pPr algn="r">
                        <a:lnSpc>
                          <a:spcPct val="104000"/>
                        </a:lnSpc>
                      </a:pPr>
                      <a:r>
                        <a:rPr sz="2100" b="0" i="0">
                          <a:solidFill>
                            <a:srgbClr val="10141A"/>
                          </a:solidFill>
                          <a:latin typeface="Arial"/>
                        </a:rPr>
                        <a:t>20</a:t>
                      </a:r>
                    </a:p>
                  </a:txBody>
                  <a:tcPr marL="60000" marR="60000" marT="35000" marB="35000" anchor="t">
                    <a:noFill/>
                  </a:tcPr>
                </a:tc>
                <a:tc>
                  <a:txBody>
                    <a:bodyPr wrap="square"/>
                    <a:lstStyle/>
                    <a:p>
                      <a:pPr algn="r">
                        <a:lnSpc>
                          <a:spcPct val="104000"/>
                        </a:lnSpc>
                      </a:pPr>
                      <a:r>
                        <a:rPr sz="2100" b="0" i="0">
                          <a:solidFill>
                            <a:srgbClr val="10141A"/>
                          </a:solidFill>
                          <a:latin typeface="Arial"/>
                        </a:rPr>
                        <a:t>852</a:t>
                      </a:r>
                    </a:p>
                  </a:txBody>
                  <a:tcPr marL="60000" marR="60000" marT="35000" marB="35000" anchor="t">
                    <a:noFill/>
                  </a:tcPr>
                </a:tc>
              </a:tr>
              <a:tr h="537681">
                <a:tc>
                  <a:txBody>
                    <a:bodyPr wrap="square"/>
                    <a:lstStyle/>
                    <a:p>
                      <a:pPr algn="l">
                        <a:lnSpc>
                          <a:spcPct val="104000"/>
                        </a:lnSpc>
                      </a:pPr>
                      <a:r>
                        <a:rPr sz="2100" b="0" i="0">
                          <a:solidFill>
                            <a:srgbClr val="10141A"/>
                          </a:solidFill>
                          <a:latin typeface="Arial"/>
                        </a:rPr>
                        <a:t>2</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774</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168</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58</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798</a:t>
                      </a:r>
                    </a:p>
                  </a:txBody>
                  <a:tcPr marL="60000" marR="60000" marT="35000" marB="35000" anchor="t">
                    <a:solidFill>
                      <a:srgbClr val="F4F6F9"/>
                    </a:solidFill>
                  </a:tcPr>
                </a:tc>
              </a:tr>
            </a:tbl>
          </a:graphicData>
        </a:graphic>
      </p:graphicFrame>
      <p:sp>
        <p:nvSpPr>
          <p:cNvPr id="6" name="TextBox 5"/>
          <p:cNvSpPr txBox="1"/>
          <p:nvPr/>
        </p:nvSpPr>
        <p:spPr>
          <a:xfrm>
            <a:off x="552450" y="4594862"/>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QALYs = people × utility (Well 0.9, Sick 0.6). Do the same with costs. Run until nearly everyone is dead, discount, add up. Then do it again for the other option.</a:t>
            </a:r>
          </a:p>
        </p:txBody>
      </p:sp>
      <p:sp>
        <p:nvSpPr>
          <p:cNvPr id="7" name="Rectangle 6"/>
          <p:cNvSpPr/>
          <p:nvPr/>
        </p:nvSpPr>
        <p:spPr>
          <a:xfrm>
            <a:off x="552450" y="5536109"/>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52450" y="560492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example. Cycle 2: Well 880 × 0.88; Sick 100 × 0.80 + 880 × 0.10; Dead the rest.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What the model forgets</a:t>
            </a:r>
          </a:p>
        </p:txBody>
      </p:sp>
      <p:sp>
        <p:nvSpPr>
          <p:cNvPr id="4" name="TextBox 3"/>
          <p:cNvSpPr txBox="1"/>
          <p:nvPr/>
        </p:nvSpPr>
        <p:spPr>
          <a:xfrm>
            <a:off x="552450" y="1142050"/>
            <a:ext cx="110871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The </a:t>
            </a:r>
            <a:r>
              <a:rPr sz="3000" b="1" i="0">
                <a:solidFill>
                  <a:srgbClr val="10141A"/>
                </a:solidFill>
                <a:latin typeface="Arial"/>
              </a:rPr>
              <a:t>Markov assumption</a:t>
            </a:r>
            <a:r>
              <a:rPr sz="3000" b="0" i="0">
                <a:solidFill>
                  <a:srgbClr val="10141A"/>
                </a:solidFill>
                <a:latin typeface="Arial"/>
              </a:rPr>
              <a:t>: where you go next depends only on the state you are in now, not on how you got there or how long you have been there.</a:t>
            </a:r>
          </a:p>
        </p:txBody>
      </p:sp>
      <p:sp>
        <p:nvSpPr>
          <p:cNvPr id="5" name="Rectangle 4"/>
          <p:cNvSpPr/>
          <p:nvPr/>
        </p:nvSpPr>
        <p:spPr>
          <a:xfrm>
            <a:off x="552450" y="2894558"/>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94558"/>
            <a:ext cx="38100" cy="2285256"/>
          </a:xfrm>
          <a:prstGeom prst="rect">
            <a:avLst/>
          </a:prstGeom>
          <a:solidFill>
            <a:srgbClr val="A32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3043925"/>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The problem</a:t>
            </a:r>
          </a:p>
        </p:txBody>
      </p:sp>
      <p:sp>
        <p:nvSpPr>
          <p:cNvPr id="8" name="TextBox 7"/>
          <p:cNvSpPr txBox="1"/>
          <p:nvPr/>
        </p:nvSpPr>
        <p:spPr>
          <a:xfrm>
            <a:off x="803672" y="3427157"/>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Recurrence after cancer surgery is highest in the first two years. A single "disease-free" state gives everyone the same risk in year 1 and year 10.</a:t>
            </a:r>
          </a:p>
        </p:txBody>
      </p:sp>
      <p:sp>
        <p:nvSpPr>
          <p:cNvPr id="9" name="Rectangle 8"/>
          <p:cNvSpPr/>
          <p:nvPr/>
        </p:nvSpPr>
        <p:spPr>
          <a:xfrm>
            <a:off x="6175921" y="2894558"/>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2894558"/>
            <a:ext cx="38100" cy="2285256"/>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7143" y="3043925"/>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The usual fixes</a:t>
            </a:r>
          </a:p>
        </p:txBody>
      </p:sp>
      <p:sp>
        <p:nvSpPr>
          <p:cNvPr id="12" name="TextBox 11"/>
          <p:cNvSpPr txBox="1"/>
          <p:nvPr/>
        </p:nvSpPr>
        <p:spPr>
          <a:xfrm>
            <a:off x="6427143" y="3427157"/>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Split the state by time since event ("tunnel" states), let probabilities change with age, or simulate individuals instead of a cohort.</a:t>
            </a:r>
          </a:p>
        </p:txBody>
      </p:sp>
      <p:sp>
        <p:nvSpPr>
          <p:cNvPr id="13" name="Rectangle 12"/>
          <p:cNvSpPr/>
          <p:nvPr/>
        </p:nvSpPr>
        <p:spPr>
          <a:xfrm>
            <a:off x="552450" y="5362873"/>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52450" y="5362873"/>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6189" y="536321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If history matters clinically, check that the model remembers 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How long is a cycle?</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Short enough that </a:t>
            </a:r>
            <a:r>
              <a:rPr sz="2800" b="1" i="0">
                <a:solidFill>
                  <a:srgbClr val="10141A"/>
                </a:solidFill>
                <a:latin typeface="Arial"/>
              </a:rPr>
              <a:t>two events rarely happen</a:t>
            </a:r>
            <a:r>
              <a:rPr sz="2800" b="0" i="0">
                <a:solidFill>
                  <a:srgbClr val="10141A"/>
                </a:solidFill>
                <a:latin typeface="Arial"/>
              </a:rPr>
              <a:t> in one cycle</a:t>
            </a:r>
          </a:p>
        </p:txBody>
      </p:sp>
      <p:sp>
        <p:nvSpPr>
          <p:cNvPr id="5" name="TextBox 4"/>
          <p:cNvSpPr txBox="1"/>
          <p:nvPr/>
        </p:nvSpPr>
        <p:spPr>
          <a:xfrm>
            <a:off x="1288703" y="1763556"/>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Matched to the disease: </a:t>
            </a:r>
            <a:r>
              <a:rPr sz="2800" b="1" i="0">
                <a:solidFill>
                  <a:srgbClr val="10141A"/>
                </a:solidFill>
                <a:latin typeface="Arial"/>
              </a:rPr>
              <a:t>months</a:t>
            </a:r>
            <a:r>
              <a:rPr sz="2800" b="0" i="0">
                <a:solidFill>
                  <a:srgbClr val="10141A"/>
                </a:solidFill>
                <a:latin typeface="Arial"/>
              </a:rPr>
              <a:t> for cancer on treatment, </a:t>
            </a:r>
            <a:r>
              <a:rPr sz="2800" b="1" i="0">
                <a:solidFill>
                  <a:srgbClr val="10141A"/>
                </a:solidFill>
                <a:latin typeface="Arial"/>
              </a:rPr>
              <a:t>a year</a:t>
            </a:r>
            <a:r>
              <a:rPr sz="2800" b="0" i="0">
                <a:solidFill>
                  <a:srgbClr val="10141A"/>
                </a:solidFill>
                <a:latin typeface="Arial"/>
              </a:rPr>
              <a:t> for slow chronic disease</a:t>
            </a:r>
          </a:p>
        </p:txBody>
      </p:sp>
      <p:sp>
        <p:nvSpPr>
          <p:cNvPr id="6" name="TextBox 5"/>
          <p:cNvSpPr txBox="1"/>
          <p:nvPr/>
        </p:nvSpPr>
        <p:spPr>
          <a:xfrm>
            <a:off x="1288703" y="2864587"/>
            <a:ext cx="10350847" cy="1438573"/>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People move at the </a:t>
            </a:r>
            <a:r>
              <a:rPr sz="2800" b="1" i="0">
                <a:solidFill>
                  <a:srgbClr val="10141A"/>
                </a:solidFill>
                <a:latin typeface="Arial"/>
              </a:rPr>
              <a:t>end</a:t>
            </a:r>
            <a:r>
              <a:rPr sz="2800" b="0" i="0">
                <a:solidFill>
                  <a:srgbClr val="10141A"/>
                </a:solidFill>
                <a:latin typeface="Arial"/>
              </a:rPr>
              <a:t> of a cycle but really move halfway through on average, so careful models apply a </a:t>
            </a:r>
            <a:r>
              <a:rPr sz="2800" b="1" i="0">
                <a:solidFill>
                  <a:srgbClr val="10141A"/>
                </a:solidFill>
                <a:latin typeface="Arial"/>
              </a:rPr>
              <a:t>half-cycle correction</a:t>
            </a:r>
          </a:p>
        </p:txBody>
      </p:sp>
      <p:sp>
        <p:nvSpPr>
          <p:cNvPr id="7" name="Rectangle 6"/>
          <p:cNvSpPr/>
          <p:nvPr/>
        </p:nvSpPr>
        <p:spPr>
          <a:xfrm>
            <a:off x="552450" y="4465141"/>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4465141"/>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4465481"/>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You need not compute any of this. You need to find the cycle length in the paper, and notice if it is missing.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Where the numbers come from</a:t>
            </a:r>
          </a:p>
        </p:txBody>
      </p:sp>
      <p:graphicFrame>
        <p:nvGraphicFramePr>
          <p:cNvPr id="4" name="Table 3"/>
          <p:cNvGraphicFramePr>
            <a:graphicFrameLocks noGrp="1"/>
          </p:cNvGraphicFramePr>
          <p:nvPr/>
        </p:nvGraphicFramePr>
        <p:xfrm>
          <a:off x="552450" y="1162050"/>
          <a:ext cx="11087100" cy="3760738"/>
        </p:xfrm>
        <a:graphic>
          <a:graphicData uri="http://schemas.openxmlformats.org/drawingml/2006/table">
            <a:tbl>
              <a:tblPr firstRow="1">
                <a:tableStyleId>{5C22544A-7EE6-4342-B048-85BDC9FD1C3A}</a:tableStyleId>
              </a:tblPr>
              <a:tblGrid>
                <a:gridCol w="2796183"/>
                <a:gridCol w="3639443"/>
                <a:gridCol w="4651474"/>
              </a:tblGrid>
              <a:tr h="752147">
                <a:tc>
                  <a:txBody>
                    <a:bodyPr wrap="square"/>
                    <a:lstStyle/>
                    <a:p>
                      <a:pPr algn="l">
                        <a:lnSpc>
                          <a:spcPct val="104000"/>
                        </a:lnSpc>
                      </a:pPr>
                      <a:r>
                        <a:rPr sz="2100" b="1" i="0">
                          <a:solidFill>
                            <a:srgbClr val="FFFFFF"/>
                          </a:solidFill>
                          <a:latin typeface="Arial"/>
                        </a:rPr>
                        <a:t>Input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Usual source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to ask</a:t>
                      </a:r>
                    </a:p>
                  </a:txBody>
                  <a:tcPr marL="60000" marR="60000" marT="35000" marB="35000" anchor="t">
                    <a:solidFill>
                      <a:srgbClr val="162A6C"/>
                    </a:solidFill>
                  </a:tcPr>
                </a:tc>
              </a:tr>
              <a:tr h="752147">
                <a:tc>
                  <a:txBody>
                    <a:bodyPr wrap="square"/>
                    <a:lstStyle/>
                    <a:p>
                      <a:pPr algn="l">
                        <a:lnSpc>
                          <a:spcPct val="104000"/>
                        </a:lnSpc>
                      </a:pPr>
                      <a:r>
                        <a:rPr sz="2100" b="0" i="0">
                          <a:solidFill>
                            <a:srgbClr val="10141A"/>
                          </a:solidFill>
                          <a:latin typeface="Arial"/>
                        </a:rPr>
                        <a:t>Transition probabilities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trials, cohorts, registries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From India? Over what follow-up?</a:t>
                      </a:r>
                    </a:p>
                  </a:txBody>
                  <a:tcPr marL="60000" marR="60000" marT="35000" marB="35000" anchor="t">
                    <a:solidFill>
                      <a:srgbClr val="F4F6F9"/>
                    </a:solidFill>
                  </a:tcPr>
                </a:tc>
              </a:tr>
              <a:tr h="752147">
                <a:tc>
                  <a:txBody>
                    <a:bodyPr wrap="square"/>
                    <a:lstStyle/>
                    <a:p>
                      <a:pPr algn="l">
                        <a:lnSpc>
                          <a:spcPct val="104000"/>
                        </a:lnSpc>
                      </a:pPr>
                      <a:r>
                        <a:rPr sz="2100" b="0" i="0">
                          <a:solidFill>
                            <a:srgbClr val="10141A"/>
                          </a:solidFill>
                          <a:latin typeface="Arial"/>
                        </a:rPr>
                        <a:t>Beyond follow-up</a:t>
                      </a:r>
                    </a:p>
                  </a:txBody>
                  <a:tcPr marL="60000" marR="60000" marT="35000" marB="35000" anchor="t">
                    <a:noFill/>
                  </a:tcPr>
                </a:tc>
                <a:tc>
                  <a:txBody>
                    <a:bodyPr wrap="square"/>
                    <a:lstStyle/>
                    <a:p>
                      <a:pPr algn="l">
                        <a:lnSpc>
                          <a:spcPct val="104000"/>
                        </a:lnSpc>
                      </a:pPr>
                      <a:r>
                        <a:rPr sz="2100" b="0" i="0">
                          <a:solidFill>
                            <a:srgbClr val="10141A"/>
                          </a:solidFill>
                          <a:latin typeface="Arial"/>
                        </a:rPr>
                        <a:t>extrapolation</a:t>
                      </a:r>
                    </a:p>
                  </a:txBody>
                  <a:tcPr marL="60000" marR="60000" marT="35000" marB="35000" anchor="t">
                    <a:noFill/>
                  </a:tcPr>
                </a:tc>
                <a:tc>
                  <a:txBody>
                    <a:bodyPr wrap="square"/>
                    <a:lstStyle/>
                    <a:p>
                      <a:pPr algn="l">
                        <a:lnSpc>
                          <a:spcPct val="104000"/>
                        </a:lnSpc>
                      </a:pPr>
                      <a:r>
                        <a:rPr sz="2100" b="0" i="0">
                          <a:solidFill>
                            <a:srgbClr val="10141A"/>
                          </a:solidFill>
                          <a:latin typeface="Arial"/>
                        </a:rPr>
                        <a:t>How was it extended, and was it tested?</a:t>
                      </a:r>
                    </a:p>
                  </a:txBody>
                  <a:tcPr marL="60000" marR="60000" marT="35000" marB="35000" anchor="t">
                    <a:noFill/>
                  </a:tcPr>
                </a:tc>
              </a:tr>
              <a:tr h="752147">
                <a:tc>
                  <a:txBody>
                    <a:bodyPr wrap="square"/>
                    <a:lstStyle/>
                    <a:p>
                      <a:pPr algn="l">
                        <a:lnSpc>
                          <a:spcPct val="104000"/>
                        </a:lnSpc>
                      </a:pPr>
                      <a:r>
                        <a:rPr sz="2100" b="0" i="0">
                          <a:solidFill>
                            <a:srgbClr val="10141A"/>
                          </a:solidFill>
                          <a:latin typeface="Arial"/>
                        </a:rPr>
                        <a:t>Utilities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EQ-5D surveys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Indian value set?</a:t>
                      </a:r>
                    </a:p>
                  </a:txBody>
                  <a:tcPr marL="60000" marR="60000" marT="35000" marB="35000" anchor="t">
                    <a:solidFill>
                      <a:srgbClr val="F4F6F9"/>
                    </a:solidFill>
                  </a:tcPr>
                </a:tc>
              </a:tr>
              <a:tr h="752150">
                <a:tc>
                  <a:txBody>
                    <a:bodyPr wrap="square"/>
                    <a:lstStyle/>
                    <a:p>
                      <a:pPr algn="l">
                        <a:lnSpc>
                          <a:spcPct val="104000"/>
                        </a:lnSpc>
                      </a:pPr>
                      <a:r>
                        <a:rPr sz="2100" b="0" i="0">
                          <a:solidFill>
                            <a:srgbClr val="10141A"/>
                          </a:solidFill>
                          <a:latin typeface="Arial"/>
                        </a:rPr>
                        <a:t>Costs per state</a:t>
                      </a:r>
                    </a:p>
                  </a:txBody>
                  <a:tcPr marL="60000" marR="60000" marT="35000" marB="35000" anchor="t">
                    <a:noFill/>
                  </a:tcPr>
                </a:tc>
                <a:tc>
                  <a:txBody>
                    <a:bodyPr wrap="square"/>
                    <a:lstStyle/>
                    <a:p>
                      <a:pPr algn="l">
                        <a:lnSpc>
                          <a:spcPct val="104000"/>
                        </a:lnSpc>
                      </a:pPr>
                      <a:r>
                        <a:rPr sz="2100" b="0" i="0">
                          <a:solidFill>
                            <a:srgbClr val="10141A"/>
                          </a:solidFill>
                          <a:latin typeface="Arial"/>
                        </a:rPr>
                        <a:t>costing studies, package rates</a:t>
                      </a:r>
                    </a:p>
                  </a:txBody>
                  <a:tcPr marL="60000" marR="60000" marT="35000" marB="35000" anchor="t">
                    <a:noFill/>
                  </a:tcPr>
                </a:tc>
                <a:tc>
                  <a:txBody>
                    <a:bodyPr wrap="square"/>
                    <a:lstStyle/>
                    <a:p>
                      <a:pPr algn="l">
                        <a:lnSpc>
                          <a:spcPct val="104000"/>
                        </a:lnSpc>
                      </a:pPr>
                      <a:r>
                        <a:rPr sz="2100" b="0" i="0">
                          <a:solidFill>
                            <a:srgbClr val="10141A"/>
                          </a:solidFill>
                          <a:latin typeface="Arial"/>
                        </a:rPr>
                        <a:t>The five costing errors</a:t>
                      </a:r>
                    </a:p>
                  </a:txBody>
                  <a:tcPr marL="60000" marR="60000" marT="35000" marB="35000" anchor="t">
                    <a:noFill/>
                  </a:tcPr>
                </a:tc>
              </a:tr>
            </a:tbl>
          </a:graphicData>
        </a:graphic>
      </p:graphicFrame>
      <p:sp>
        <p:nvSpPr>
          <p:cNvPr id="5" name="Rectangle 4"/>
          <p:cNvSpPr/>
          <p:nvPr/>
        </p:nvSpPr>
        <p:spPr>
          <a:xfrm>
            <a:off x="552450" y="5044827"/>
            <a:ext cx="11087100" cy="15290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044827"/>
            <a:ext cx="57150" cy="1529060"/>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045167"/>
            <a:ext cx="10863361" cy="1508720"/>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model built entirely on borrowed numbers can be internally perfect and still answer someone else's question.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Seven questions for any published model</a:t>
            </a:r>
          </a:p>
        </p:txBody>
      </p:sp>
      <p:sp>
        <p:nvSpPr>
          <p:cNvPr id="4" name="TextBox 3"/>
          <p:cNvSpPr txBox="1"/>
          <p:nvPr/>
        </p:nvSpPr>
        <p:spPr>
          <a:xfrm>
            <a:off x="1212652" y="1142050"/>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Is there a </a:t>
            </a:r>
            <a:r>
              <a:rPr sz="2200" b="1" i="0">
                <a:solidFill>
                  <a:srgbClr val="10141A"/>
                </a:solidFill>
                <a:latin typeface="Arial"/>
              </a:rPr>
              <a:t>diagram</a:t>
            </a:r>
            <a:r>
              <a:rPr sz="2200" b="0" i="0">
                <a:solidFill>
                  <a:srgbClr val="10141A"/>
                </a:solidFill>
                <a:latin typeface="Arial"/>
              </a:rPr>
              <a:t> of the structure? Could you redraw it?</a:t>
            </a:r>
          </a:p>
        </p:txBody>
      </p:sp>
      <p:sp>
        <p:nvSpPr>
          <p:cNvPr id="5" name="TextBox 4"/>
          <p:cNvSpPr txBox="1"/>
          <p:nvPr/>
        </p:nvSpPr>
        <p:spPr>
          <a:xfrm>
            <a:off x="1212652" y="1630504"/>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Do the </a:t>
            </a:r>
            <a:r>
              <a:rPr sz="2200" b="1" i="0">
                <a:solidFill>
                  <a:srgbClr val="10141A"/>
                </a:solidFill>
                <a:latin typeface="Arial"/>
              </a:rPr>
              <a:t>states</a:t>
            </a:r>
            <a:r>
              <a:rPr sz="2200" b="0" i="0">
                <a:solidFill>
                  <a:srgbClr val="10141A"/>
                </a:solidFill>
                <a:latin typeface="Arial"/>
              </a:rPr>
              <a:t> include every event that differs between the options?</a:t>
            </a:r>
          </a:p>
        </p:txBody>
      </p:sp>
      <p:sp>
        <p:nvSpPr>
          <p:cNvPr id="6" name="TextBox 5"/>
          <p:cNvSpPr txBox="1"/>
          <p:nvPr/>
        </p:nvSpPr>
        <p:spPr>
          <a:xfrm>
            <a:off x="1212652" y="2118958"/>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Is the </a:t>
            </a:r>
            <a:r>
              <a:rPr sz="2200" b="1" i="0">
                <a:solidFill>
                  <a:srgbClr val="10141A"/>
                </a:solidFill>
                <a:latin typeface="Arial"/>
              </a:rPr>
              <a:t>cycle length</a:t>
            </a:r>
            <a:r>
              <a:rPr sz="2200" b="0" i="0">
                <a:solidFill>
                  <a:srgbClr val="10141A"/>
                </a:solidFill>
                <a:latin typeface="Arial"/>
              </a:rPr>
              <a:t> stated and sensible?</a:t>
            </a:r>
          </a:p>
        </p:txBody>
      </p:sp>
      <p:sp>
        <p:nvSpPr>
          <p:cNvPr id="7" name="TextBox 6"/>
          <p:cNvSpPr txBox="1"/>
          <p:nvPr/>
        </p:nvSpPr>
        <p:spPr>
          <a:xfrm>
            <a:off x="1212652" y="2607412"/>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Where do the </a:t>
            </a:r>
            <a:r>
              <a:rPr sz="2200" b="1" i="0">
                <a:solidFill>
                  <a:srgbClr val="10141A"/>
                </a:solidFill>
                <a:latin typeface="Arial"/>
              </a:rPr>
              <a:t>probabilities</a:t>
            </a:r>
            <a:r>
              <a:rPr sz="2200" b="0" i="0">
                <a:solidFill>
                  <a:srgbClr val="10141A"/>
                </a:solidFill>
                <a:latin typeface="Arial"/>
              </a:rPr>
              <a:t> come from, and from which country?</a:t>
            </a:r>
          </a:p>
        </p:txBody>
      </p:sp>
      <p:sp>
        <p:nvSpPr>
          <p:cNvPr id="8" name="TextBox 7"/>
          <p:cNvSpPr txBox="1"/>
          <p:nvPr/>
        </p:nvSpPr>
        <p:spPr>
          <a:xfrm>
            <a:off x="1212652" y="3095866"/>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How far does it </a:t>
            </a:r>
            <a:r>
              <a:rPr sz="2200" b="1" i="0">
                <a:solidFill>
                  <a:srgbClr val="10141A"/>
                </a:solidFill>
                <a:latin typeface="Arial"/>
              </a:rPr>
              <a:t>extrapolate</a:t>
            </a:r>
            <a:r>
              <a:rPr sz="2200" b="0" i="0">
                <a:solidFill>
                  <a:srgbClr val="10141A"/>
                </a:solidFill>
                <a:latin typeface="Arial"/>
              </a:rPr>
              <a:t> beyond the evidence?</a:t>
            </a:r>
          </a:p>
        </p:txBody>
      </p:sp>
      <p:sp>
        <p:nvSpPr>
          <p:cNvPr id="9" name="TextBox 8"/>
          <p:cNvSpPr txBox="1"/>
          <p:nvPr/>
        </p:nvSpPr>
        <p:spPr>
          <a:xfrm>
            <a:off x="1212652" y="3584320"/>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Was it </a:t>
            </a:r>
            <a:r>
              <a:rPr sz="2200" b="1" i="0">
                <a:solidFill>
                  <a:srgbClr val="10141A"/>
                </a:solidFill>
                <a:latin typeface="Arial"/>
              </a:rPr>
              <a:t>validated</a:t>
            </a:r>
            <a:r>
              <a:rPr sz="2200" b="0" i="0">
                <a:solidFill>
                  <a:srgbClr val="10141A"/>
                </a:solidFill>
                <a:latin typeface="Arial"/>
              </a:rPr>
              <a:t>: does it reproduce known survival or incidence?</a:t>
            </a:r>
          </a:p>
        </p:txBody>
      </p:sp>
      <p:sp>
        <p:nvSpPr>
          <p:cNvPr id="10" name="TextBox 9"/>
          <p:cNvSpPr txBox="1"/>
          <p:nvPr/>
        </p:nvSpPr>
        <p:spPr>
          <a:xfrm>
            <a:off x="1212652" y="4072773"/>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Were </a:t>
            </a:r>
            <a:r>
              <a:rPr sz="2200" b="1" i="0">
                <a:solidFill>
                  <a:srgbClr val="10141A"/>
                </a:solidFill>
                <a:latin typeface="Arial"/>
              </a:rPr>
              <a:t>structural</a:t>
            </a:r>
            <a:r>
              <a:rPr sz="2200" b="0" i="0">
                <a:solidFill>
                  <a:srgbClr val="10141A"/>
                </a:solidFill>
                <a:latin typeface="Arial"/>
              </a:rPr>
              <a:t> alternatives tested, or only parameters?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And your paper</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Is it a model? A tree, a Markov model, both, or neither?</a:t>
            </a:r>
          </a:p>
        </p:txBody>
      </p:sp>
      <p:sp>
        <p:nvSpPr>
          <p:cNvPr id="5" name="TextBox 4"/>
          <p:cNvSpPr txBox="1"/>
          <p:nvPr/>
        </p:nvSpPr>
        <p:spPr>
          <a:xfrm>
            <a:off x="1288703" y="1763556"/>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Name the health states and the cycle length</a:t>
            </a:r>
          </a:p>
        </p:txBody>
      </p:sp>
      <p:sp>
        <p:nvSpPr>
          <p:cNvPr id="6" name="TextBox 5"/>
          <p:cNvSpPr txBox="1"/>
          <p:nvPr/>
        </p:nvSpPr>
        <p:spPr>
          <a:xfrm>
            <a:off x="1288703" y="2385062"/>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Which of the seven questions can the paper not answer?</a:t>
            </a:r>
          </a:p>
        </p:txBody>
      </p:sp>
      <p:sp>
        <p:nvSpPr>
          <p:cNvPr id="7" name="Rectangle 6"/>
          <p:cNvSpPr/>
          <p:nvPr/>
        </p:nvSpPr>
        <p:spPr>
          <a:xfrm>
            <a:off x="552450" y="302656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3026569"/>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302690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Two sentences on its structure, ready for the report-back.</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5068937" cy="1198811"/>
          </a:xfrm>
          <a:prstGeom prst="rect">
            <a:avLst/>
          </a:prstGeom>
          <a:noFill/>
        </p:spPr>
        <p:txBody>
          <a:bodyPr wrap="square" lIns="0" rIns="0" tIns="0" bIns="0">
            <a:spAutoFit/>
          </a:bodyPr>
          <a:lstStyle/>
          <a:p>
            <a:pPr algn="l" marL="285750" indent="-285750">
              <a:lnSpc>
                <a:spcPct val="120800"/>
              </a:lnSpc>
              <a:spcAft>
                <a:spcPts val="0"/>
              </a:spcAft>
              <a:buAutoNum type="arabicPeriod"/>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 </a:t>
            </a:r>
            <a:r>
              <a:rPr sz="1400" b="1" i="0">
                <a:solidFill>
                  <a:srgbClr val="10141A"/>
                </a:solidFill>
                <a:latin typeface="Arial"/>
              </a:rPr>
              <a:t>Chapter 9</a:t>
            </a:r>
            <a:r>
              <a:rPr sz="1400" b="0" i="0">
                <a:solidFill>
                  <a:srgbClr val="47525F"/>
                </a:solidFill>
                <a:latin typeface="Arial"/>
              </a:rPr>
              <a:t>, Economic evaluation using decision analytic modelling.</a:t>
            </a:r>
          </a:p>
        </p:txBody>
      </p:sp>
      <p:sp>
        <p:nvSpPr>
          <p:cNvPr id="5" name="TextBox 4"/>
          <p:cNvSpPr txBox="1"/>
          <p:nvPr/>
        </p:nvSpPr>
        <p:spPr>
          <a:xfrm>
            <a:off x="6570613" y="1142050"/>
            <a:ext cx="5068937" cy="1767036"/>
          </a:xfrm>
          <a:prstGeom prst="rect">
            <a:avLst/>
          </a:prstGeom>
          <a:noFill/>
        </p:spPr>
        <p:txBody>
          <a:bodyPr wrap="square" lIns="0" rIns="0" tIns="0" bIns="0">
            <a:spAutoFit/>
          </a:bodyPr>
          <a:lstStyle/>
          <a:p>
            <a:pPr algn="l" marL="285750" indent="-285750">
              <a:lnSpc>
                <a:spcPct val="120800"/>
              </a:lnSpc>
              <a:spcAft>
                <a:spcPts val="400"/>
              </a:spcAft>
              <a:buAutoNum type="arabicPeriod" startAt="2"/>
            </a:pPr>
            <a:r>
              <a:rPr sz="1400" b="1" i="0">
                <a:solidFill>
                  <a:srgbClr val="10141A"/>
                </a:solidFill>
                <a:latin typeface="Arial"/>
              </a:rPr>
              <a:t>Briggs A, Sculpher M.</a:t>
            </a:r>
            <a:r>
              <a:rPr sz="1400" b="0" i="0">
                <a:solidFill>
                  <a:srgbClr val="47525F"/>
                </a:solidFill>
                <a:latin typeface="Arial"/>
              </a:rPr>
              <a:t> An introduction to Markov modelling for economic evaluation. </a:t>
            </a:r>
            <a:r>
              <a:rPr sz="1400" b="0" i="1">
                <a:solidFill>
                  <a:srgbClr val="47525F"/>
                </a:solidFill>
                <a:latin typeface="Arial"/>
              </a:rPr>
              <a:t>PharmacoEconomics</a:t>
            </a:r>
            <a:r>
              <a:rPr sz="1400" b="0" i="0">
                <a:solidFill>
                  <a:srgbClr val="47525F"/>
                </a:solidFill>
                <a:latin typeface="Arial"/>
              </a:rPr>
              <a:t> 1998;13(4):397–409. PMID 10178664</a:t>
            </a:r>
          </a:p>
          <a:p>
            <a:pPr algn="l" marL="285750" indent="-285750">
              <a:lnSpc>
                <a:spcPct val="120800"/>
              </a:lnSpc>
              <a:spcAft>
                <a:spcPts val="400"/>
              </a:spcAft>
              <a:buAutoNum type="arabicPeriod" startAt="3"/>
            </a:pPr>
            <a:r>
              <a:rPr sz="1400" b="1" i="0">
                <a:solidFill>
                  <a:srgbClr val="10141A"/>
                </a:solidFill>
                <a:latin typeface="Arial"/>
              </a:rPr>
              <a:t>Caro JJ, Briggs AH, Siebert U, Kuntz KM.</a:t>
            </a:r>
            <a:r>
              <a:rPr sz="1400" b="0" i="0">
                <a:solidFill>
                  <a:srgbClr val="47525F"/>
                </a:solidFill>
                <a:latin typeface="Arial"/>
              </a:rPr>
              <a:t> Modeling good research practices: overview. A report of the ISPOR-SMDM Modeling Good Research Practices Task Force-1. </a:t>
            </a:r>
            <a:r>
              <a:rPr sz="1400" b="0" i="1">
                <a:solidFill>
                  <a:srgbClr val="47525F"/>
                </a:solidFill>
                <a:latin typeface="Arial"/>
              </a:rPr>
              <a:t>Value Health</a:t>
            </a:r>
            <a:r>
              <a:rPr sz="1400" b="0" i="0">
                <a:solidFill>
                  <a:srgbClr val="47525F"/>
                </a:solidFill>
                <a:latin typeface="Arial"/>
              </a:rPr>
              <a:t> 2012;15(6):796–803. PMID 22990082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