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9"/>
    <p:sldId id="258" r:id="rId10"/>
    <p:sldId id="259" r:id="rId11"/>
    <p:sldId id="260" r:id="rId12"/>
    <p:sldId id="261" r:id="rId13"/>
    <p:sldId id="262" r:id="rId14"/>
    <p:sldId id="263" r:id="rId15"/>
    <p:sldId id="264" r:id="rId16"/>
    <p:sldId id="265" r:id="rId17"/>
    <p:sldId id="266" r:id="rId18"/>
    <p:sldId id="267" r:id="rId19"/>
    <p:sldId id="268" r:id="rId20"/>
    <p:sldId id="269" r:id="rId21"/>
    <p:sldId id="270" r:id="rId22"/>
    <p:sldId id="271" r:id="rId23"/>
    <p:sldId id="272" r:id="rId24"/>
  </p:sldIdLst>
  <p:sldSz cx="12192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notesMaster" Target="notesMasters/notesMaster1.xml"/><Relationship Id="rId9" Type="http://schemas.openxmlformats.org/officeDocument/2006/relationships/slide" Target="slides/slide2.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 Id="rId14" Type="http://schemas.openxmlformats.org/officeDocument/2006/relationships/slide" Target="slides/slide7.xml"/><Relationship Id="rId15" Type="http://schemas.openxmlformats.org/officeDocument/2006/relationships/slide" Target="slides/slide8.xml"/><Relationship Id="rId16" Type="http://schemas.openxmlformats.org/officeDocument/2006/relationships/slide" Target="slides/slide9.xml"/><Relationship Id="rId17" Type="http://schemas.openxmlformats.org/officeDocument/2006/relationships/slide" Target="slides/slide10.xml"/><Relationship Id="rId18" Type="http://schemas.openxmlformats.org/officeDocument/2006/relationships/slide" Target="slides/slide11.xml"/><Relationship Id="rId19" Type="http://schemas.openxmlformats.org/officeDocument/2006/relationships/slide" Target="slides/slide12.xml"/><Relationship Id="rId20" Type="http://schemas.openxmlformats.org/officeDocument/2006/relationships/slide" Target="slides/slide13.xml"/><Relationship Id="rId21" Type="http://schemas.openxmlformats.org/officeDocument/2006/relationships/slide" Target="slides/slide14.xml"/><Relationship Id="rId22" Type="http://schemas.openxmlformats.org/officeDocument/2006/relationships/slide" Target="slides/slide15.xml"/><Relationship Id="rId23" Type="http://schemas.openxmlformats.org/officeDocument/2006/relationships/slide" Target="slides/slide16.xml"/><Relationship Id="rId24" Type="http://schemas.openxmlformats.org/officeDocument/2006/relationships/slide" Target="slides/slide1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p="http://schemas.openxmlformats.org/presentationml/2006/main" xmlns:r="http://schemas.openxmlformats.org/officeDocument/2006/relationships">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F89C1C7-3DCD-1040-A9CF-14679D8B5DDD}" type="datetimeFigureOut">
              <a:rPr lang="en-US" smtClean="0"/>
              <a:t>10/17/16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B5E49A5-4136-284D-997B-48E1D791AD67}" type="slidenum">
              <a:rPr lang="en-US" smtClean="0"/>
              <a:t>‹#›</a:t>
            </a:fld>
            <a:endParaRPr lang="en-US"/>
          </a:p>
        </p:txBody>
      </p:sp>
    </p:spTree>
    <p:extLst>
      <p:ext uri="{BB962C8B-B14F-4D97-AF65-F5344CB8AC3E}">
        <p14:creationId xmlns:p14="http://schemas.microsoft.com/office/powerpoint/2010/main" val="2623252185"/>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Twenty minutes of slides, thirty minutes on the worksheet, five minutes of report-back. Hold the slides to twenty minutes even if the room wants to argue; the worksheet is where the learning happens. Worksheets should already be on the tables, one per group.</a:t>
            </a:r>
          </a:p>
        </p:txBody>
      </p:sp>
      <p:sp>
        <p:nvSpPr>
          <p:cNvPr id="4" name="Slide Number Placeholder 3"/>
          <p:cNvSpPr>
            <a:spLocks noGrp="1"/>
          </p:cNvSpPr>
          <p:nvPr>
            <p:ph type="sldNum" idx="5" sz="quarter"/>
          </p:nvPr>
        </p:nvSpPr>
        <p:spPr/>
      </p:sp>
    </p:spTree>
  </p:cSld>
  <p:clrMapOvr>
    <a:masterClrMapping/>
  </p:clrMapOvr>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Objective 5 is the one that matters. Everything else is in service of the worksheet.</a:t>
            </a:r>
          </a:p>
        </p:txBody>
      </p:sp>
      <p:sp>
        <p:nvSpPr>
          <p:cNvPr id="4" name="Slide Number Placeholder 3"/>
          <p:cNvSpPr>
            <a:spLocks noGrp="1"/>
          </p:cNvSpPr>
          <p:nvPr>
            <p:ph type="sldNum" idx="5" sz="quarter"/>
          </p:nvPr>
        </p:nvSpPr>
        <p:spPr/>
      </p:sp>
    </p:spTree>
  </p:cSld>
  <p:clrMapOvr>
    <a:masterClrMapping/>
  </p:clrMapOvr>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The hook. Costing is not an accountant's hobby; it moved national reimbursement rates. Ask who in the room has ever been told what a procedure "costs" and later found that figure was a charge, a tender price or a package rate. All three are prices.</a:t>
            </a:r>
          </a:p>
        </p:txBody>
      </p:sp>
      <p:sp>
        <p:nvSpPr>
          <p:cNvPr id="4" name="Slide Number Placeholder 3"/>
          <p:cNvSpPr>
            <a:spLocks noGrp="1"/>
          </p:cNvSpPr>
          <p:nvPr>
            <p:ph type="sldNum" idx="5" sz="quarter"/>
          </p:nvPr>
        </p:nvSpPr>
        <p:spPr/>
      </p:sp>
    </p:spTree>
  </p:cSld>
  <p:clrMapOvr>
    <a:masterClrMapping/>
  </p:clrMapOvr>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Session 3 named these three steps while framing the question. Here we practise them on a service in this room, which is where they stop being abstract. The commonest omissions: capital, shared overheads, and the time of staff who are "already paid for".</a:t>
            </a:r>
          </a:p>
        </p:txBody>
      </p:sp>
      <p:sp>
        <p:nvSpPr>
          <p:cNvPr id="4" name="Slide Number Placeholder 3"/>
          <p:cNvSpPr>
            <a:spLocks noGrp="1"/>
          </p:cNvSpPr>
          <p:nvPr>
            <p:ph type="sldNum" idx="5" sz="quarter"/>
          </p:nvPr>
        </p:nvSpPr>
        <p:spPr/>
      </p:sp>
    </p:spTree>
  </p:cSld>
  <p:clrMapOvr>
    <a:masterClrMapping/>
  </p:clrMapOvr>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This is opportunity cost from Session 2 arriving at ward level. The nurse spending 45 minutes on the new procedure is not spending them somewhere else. That is the cost.</a:t>
            </a:r>
          </a:p>
        </p:txBody>
      </p:sp>
      <p:sp>
        <p:nvSpPr>
          <p:cNvPr id="4" name="Slide Number Placeholder 3"/>
          <p:cNvSpPr>
            <a:spLocks noGrp="1"/>
          </p:cNvSpPr>
          <p:nvPr>
            <p:ph type="sldNum" idx="5" sz="quarter"/>
          </p:nvPr>
        </p:nvSpPr>
        <p:spPr/>
      </p:sp>
    </p:spTree>
  </p:cSld>
  <p:clrMapOvr>
    <a:masterClrMapping/>
  </p:clrMapOvr>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Two separate questions: how finely do you cut (micro versus gross), and which direction do you come from (bottom up versus top down). People conflate them. Most real studies mix all four cells, micro-costing the expensive, variable items and gross-costing the small ones.</a:t>
            </a:r>
          </a:p>
        </p:txBody>
      </p:sp>
      <p:sp>
        <p:nvSpPr>
          <p:cNvPr id="4" name="Slide Number Placeholder 3"/>
          <p:cNvSpPr>
            <a:spLocks noGrp="1"/>
          </p:cNvSpPr>
          <p:nvPr>
            <p:ph type="sldNum" idx="5" sz="quarter"/>
          </p:nvPr>
        </p:nvSpPr>
        <p:spPr/>
      </p:sp>
    </p:spTree>
  </p:cSld>
  <p:clrMapOvr>
    <a:masterClrMapping/>
  </p:clrMapOvr>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Bottom-up totals are usually lower than top-down totals for the same service, because bottom-up misses things. If a paper uses only bottom-up costing and reports a very low cost, ask what was left out.</a:t>
            </a:r>
          </a:p>
        </p:txBody>
      </p:sp>
      <p:sp>
        <p:nvSpPr>
          <p:cNvPr id="4" name="Slide Number Placeholder 3"/>
          <p:cNvSpPr>
            <a:spLocks noGrp="1"/>
          </p:cNvSpPr>
          <p:nvPr>
            <p:ph type="sldNum" idx="5" sz="quarter"/>
          </p:nvPr>
        </p:nvSpPr>
        <p:spPr/>
      </p:sp>
    </p:spTree>
  </p:cSld>
  <p:clrMapOvr>
    <a:masterClrMapping/>
  </p:clrMapOvr>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Using all contracted hours rather than productive hours understates the cost per minute. The denominator is where people go wrong, not the numerator.</a:t>
            </a:r>
          </a:p>
        </p:txBody>
      </p:sp>
      <p:sp>
        <p:nvSpPr>
          <p:cNvPr id="4" name="Slide Number Placeholder 3"/>
          <p:cNvSpPr>
            <a:spLocks noGrp="1"/>
          </p:cNvSpPr>
          <p:nvPr>
            <p:ph type="sldNum" idx="5" sz="quarter"/>
          </p:nvPr>
        </p:nvSpPr>
        <p:spPr/>
      </p:sp>
    </p:spTree>
  </p:cSld>
  <p:clrMapOvr>
    <a:masterClrMapping/>
  </p:clrMapOvr>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The annuity factor is the present value of one rupee a year for n years at 3%. Nobody needs the derivation today; they need to know that the table exists and that capital belongs in the cost.</a:t>
            </a:r>
          </a:p>
        </p:txBody>
      </p:sp>
      <p:sp>
        <p:nvSpPr>
          <p:cNvPr id="4" name="Slide Number Placeholder 3"/>
          <p:cNvSpPr>
            <a:spLocks noGrp="1"/>
          </p:cNvSpPr>
          <p:nvPr>
            <p:ph type="sldNum" idx="5" sz="quarter"/>
          </p:nvPr>
        </p:nvSpPr>
        <p:spPr/>
      </p:sp>
    </p:spTree>
  </p:cSld>
  <p:clrMapOvr>
    <a:masterClrMapping/>
  </p:clrMapOvr>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This is how the national hospital costing study allocates support and indirect service centres to patient care centres, using apportioning statistics. Keep it at this level. The point is that a ward's cost per bed-day includes a slice of the laundry and the administration, and a study that leaves them out is too cheap.</a:t>
            </a:r>
          </a:p>
        </p:txBody>
      </p:sp>
      <p:sp>
        <p:nvSpPr>
          <p:cNvPr id="4" name="Slide Number Placeholder 3"/>
          <p:cNvSpPr>
            <a:spLocks noGrp="1"/>
          </p:cNvSpPr>
          <p:nvPr>
            <p:ph type="sldNum" idx="5" sz="quarter"/>
          </p:nvPr>
        </p:nvSpPr>
        <p:spPr/>
      </p:sp>
    </p:spTree>
  </p:cSld>
  <p:clrMapOvr>
    <a:masterClrMapping/>
  </p:clrMapOvr>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For the worksheet they will not know their hospital's laundry budget. That is fine: they should write down the allocation base they would use and a guess, and mark it as the number they are least sure of. That is question (b) on page 2.</a:t>
            </a:r>
          </a:p>
        </p:txBody>
      </p:sp>
      <p:sp>
        <p:nvSpPr>
          <p:cNvPr id="4" name="Slide Number Placeholder 3"/>
          <p:cNvSpPr>
            <a:spLocks noGrp="1"/>
          </p:cNvSpPr>
          <p:nvPr>
            <p:ph type="sldNum" idx="5" sz="quarter"/>
          </p:nvPr>
        </p:nvSpPr>
        <p:spPr/>
      </p:sp>
    </p:spTree>
  </p:cSld>
  <p:clrMapOvr>
    <a:masterClrMapping/>
  </p:clrMapOvr>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The reverse error matters too: a scale-up that needs a second machine has a marginal cost far above the average. Capacity constraints decide which is relevant.</a:t>
            </a:r>
          </a:p>
        </p:txBody>
      </p:sp>
      <p:sp>
        <p:nvSpPr>
          <p:cNvPr id="4" name="Slide Number Placeholder 3"/>
          <p:cNvSpPr>
            <a:spLocks noGrp="1"/>
          </p:cNvSpPr>
          <p:nvPr>
            <p:ph type="sldNum" idx="5" sz="quarter"/>
          </p:nvPr>
        </p:nvSpPr>
        <p:spPr/>
      </p:sp>
    </p:spTree>
  </p:cSld>
  <p:clrMapOvr>
    <a:masterClrMapping/>
  </p:clrMapOvr>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If the connection allows, open the database for thirty seconds. Then point out that the Reference Case treats PM-JAY as the payer for curative care, so package rates are legitimately used as the cost to the payer in many HTAIn studies. That is a perspective choice, not an error, as long as it is labelled.</a:t>
            </a:r>
          </a:p>
        </p:txBody>
      </p:sp>
      <p:sp>
        <p:nvSpPr>
          <p:cNvPr id="4" name="Slide Number Placeholder 3"/>
          <p:cNvSpPr>
            <a:spLocks noGrp="1"/>
          </p:cNvSpPr>
          <p:nvPr>
            <p:ph type="sldNum" idx="5" sz="quarter"/>
          </p:nvPr>
        </p:nvSpPr>
        <p:spPr/>
      </p:sp>
    </p:spTree>
  </p:cSld>
  <p:clrMapOvr>
    <a:masterClrMapping/>
  </p:clrMapOvr>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These are the costing row of the appraisal checklist, principle 5, turned into things to look for. Tell the groups to check their paper for all five at lunch.</a:t>
            </a:r>
          </a:p>
        </p:txBody>
      </p:sp>
      <p:sp>
        <p:nvSpPr>
          <p:cNvPr id="4" name="Slide Number Placeholder 3"/>
          <p:cNvSpPr>
            <a:spLocks noGrp="1"/>
          </p:cNvSpPr>
          <p:nvPr>
            <p:ph type="sldNum" idx="5" sz="quarter"/>
          </p:nvPr>
        </p:nvSpPr>
        <p:spPr/>
      </p:sp>
    </p:spTree>
  </p:cSld>
  <p:clrMapOvr>
    <a:masterClrMapping/>
  </p:clrMapOvr>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Same groups as the paper exercise, which are formed by specialty cluster. Each group picks one member's department and costs an episode there. Walk round. The two most useful interventions: "what did you leave out?" and "which line would you measure properly first?" Take three groups' totals and their answer to question (b) in the last five minutes.</a:t>
            </a:r>
          </a:p>
        </p:txBody>
      </p:sp>
      <p:sp>
        <p:nvSpPr>
          <p:cNvPr id="4" name="Slide Number Placeholder 3"/>
          <p:cNvSpPr>
            <a:spLocks noGrp="1"/>
          </p:cNvSpPr>
          <p:nvPr>
            <p:ph type="sldNum" idx="5" sz="quarter"/>
          </p:nvPr>
        </p:nvSpPr>
        <p:spPr/>
      </p:sp>
    </p:spTree>
  </p:cSld>
  <p:clrMapOvr>
    <a:masterClrMapping/>
  </p:clrMapOvr>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 two-minute reminder at the end so the paper groups keep moving. They do this after the worksheet, or over lunch.</a:t>
            </a:r>
          </a:p>
        </p:txBody>
      </p:sp>
      <p:sp>
        <p:nvSpPr>
          <p:cNvPr id="4" name="Slide Number Placeholder 3"/>
          <p:cNvSpPr>
            <a:spLocks noGrp="1"/>
          </p:cNvSpPr>
          <p:nvPr>
            <p:ph type="sldNum" idx="5" sz="quarter"/>
          </p:nvPr>
        </p:nvSpPr>
        <p:spPr/>
      </p:sp>
    </p:spTree>
  </p:cSld>
  <p:clrMapOvr>
    <a:masterClrMapping/>
  </p:clrMapOvr>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Not for reading out. Worked examples on the staff, capital and laundry slides are constructed.</a:t>
            </a:r>
          </a:p>
        </p:txBody>
      </p:sp>
      <p:sp>
        <p:nvSpPr>
          <p:cNvPr id="4" name="Slide Number Placeholder 3"/>
          <p:cNvSpPr>
            <a:spLocks noGrp="1"/>
          </p:cNvSpPr>
          <p:nvPr>
            <p:ph type="sldNum" idx="5" sz="quarter"/>
          </p:nvPr>
        </p:nvSpPr>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png"/><Relationship Id="rId3"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3.png"/><Relationship Id="rId3"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7.xm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914400" y="-20000"/>
            <a:ext cx="10363200" cy="319832"/>
          </a:xfrm>
          <a:prstGeom prst="rect">
            <a:avLst/>
          </a:prstGeom>
          <a:noFill/>
        </p:spPr>
        <p:txBody>
          <a:bodyPr wrap="square" lIns="0" rIns="0" tIns="0" bIns="0">
            <a:spAutoFit/>
          </a:bodyPr>
          <a:lstStyle/>
          <a:p>
            <a:pPr algn="l">
              <a:lnSpc>
                <a:spcPct val="116700"/>
              </a:lnSpc>
              <a:spcAft>
                <a:spcPts val="0"/>
              </a:spcAft>
              <a:buNone/>
            </a:pPr>
            <a:r>
              <a:rPr sz="1800" b="1" i="0" spc="198">
                <a:solidFill>
                  <a:srgbClr val="1B3E8F"/>
                </a:solidFill>
                <a:latin typeface="Arial"/>
              </a:rPr>
              <a:t>ECONOMIC EVALUATION IN HEALTH · FACULTY WORKSHOP · SESSION 4</a:t>
            </a:r>
          </a:p>
        </p:txBody>
      </p:sp>
      <p:sp>
        <p:nvSpPr>
          <p:cNvPr id="3" name="TextBox 2"/>
          <p:cNvSpPr txBox="1"/>
          <p:nvPr/>
        </p:nvSpPr>
        <p:spPr>
          <a:xfrm>
            <a:off x="914400" y="459673"/>
            <a:ext cx="10363200" cy="754112"/>
          </a:xfrm>
          <a:prstGeom prst="rect">
            <a:avLst/>
          </a:prstGeom>
          <a:noFill/>
        </p:spPr>
        <p:txBody>
          <a:bodyPr wrap="square" lIns="0" rIns="0" tIns="0" bIns="0">
            <a:spAutoFit/>
          </a:bodyPr>
          <a:lstStyle/>
          <a:p>
            <a:pPr algn="l">
              <a:lnSpc>
                <a:spcPct val="91700"/>
              </a:lnSpc>
              <a:spcAft>
                <a:spcPts val="0"/>
              </a:spcAft>
              <a:buNone/>
            </a:pPr>
            <a:r>
              <a:rPr sz="5400" b="1" i="0" spc="-81">
                <a:solidFill>
                  <a:srgbClr val="162A6C"/>
                </a:solidFill>
                <a:latin typeface="Arial"/>
              </a:rPr>
              <a:t>Costing your own service</a:t>
            </a:r>
          </a:p>
        </p:txBody>
      </p:sp>
      <p:sp>
        <p:nvSpPr>
          <p:cNvPr id="4" name="TextBox 3"/>
          <p:cNvSpPr txBox="1"/>
          <p:nvPr/>
        </p:nvSpPr>
        <p:spPr>
          <a:xfrm>
            <a:off x="914400" y="1453696"/>
            <a:ext cx="10363200" cy="1542157"/>
          </a:xfrm>
          <a:prstGeom prst="rect">
            <a:avLst/>
          </a:prstGeom>
          <a:noFill/>
        </p:spPr>
        <p:txBody>
          <a:bodyPr wrap="square" lIns="0" rIns="0" tIns="0" bIns="0">
            <a:spAutoFit/>
          </a:bodyPr>
          <a:lstStyle/>
          <a:p>
            <a:pPr algn="l">
              <a:lnSpc>
                <a:spcPct val="112500"/>
              </a:lnSpc>
              <a:spcAft>
                <a:spcPts val="0"/>
              </a:spcAft>
              <a:buNone/>
            </a:pPr>
            <a:r>
              <a:rPr sz="3000" b="0" i="0">
                <a:solidFill>
                  <a:srgbClr val="47525F"/>
                </a:solidFill>
                <a:latin typeface="Arial"/>
              </a:rPr>
              <a:t>Micro and gross costing, bottom up and top down, capital and shared overheads, and where Indian unit costs already exist. Then you cost one episode of care yourselves.</a:t>
            </a:r>
          </a:p>
        </p:txBody>
      </p:sp>
      <p:sp>
        <p:nvSpPr>
          <p:cNvPr id="5" name="TextBox 4"/>
          <p:cNvSpPr txBox="1"/>
          <p:nvPr/>
        </p:nvSpPr>
        <p:spPr>
          <a:xfrm>
            <a:off x="914400" y="3275055"/>
            <a:ext cx="10363200" cy="390823"/>
          </a:xfrm>
          <a:prstGeom prst="rect">
            <a:avLst/>
          </a:prstGeom>
          <a:noFill/>
        </p:spPr>
        <p:txBody>
          <a:bodyPr wrap="square" lIns="0" rIns="0" tIns="0" bIns="0">
            <a:spAutoFit/>
          </a:bodyPr>
          <a:lstStyle/>
          <a:p>
            <a:pPr algn="l">
              <a:lnSpc>
                <a:spcPct val="116700"/>
              </a:lnSpc>
              <a:spcAft>
                <a:spcPts val="0"/>
              </a:spcAft>
              <a:buNone/>
            </a:pPr>
            <a:r>
              <a:rPr sz="2200" b="0" i="0">
                <a:solidFill>
                  <a:srgbClr val="75808D"/>
                </a:solidFill>
                <a:latin typeface="Arial"/>
              </a:rPr>
              <a:t>Drummond et al., 4th ed., Chapter 7, and the Indian Reference Case, principle 5</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2000" cy="876300"/>
          </a:xfrm>
          <a:prstGeom prst="rect">
            <a:avLst/>
          </a:prstGeom>
          <a:solidFill>
            <a:srgbClr val="162A6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52450" y="0"/>
            <a:ext cx="11087100" cy="876300"/>
          </a:xfrm>
          <a:prstGeom prst="rect">
            <a:avLst/>
          </a:prstGeom>
          <a:noFill/>
        </p:spPr>
        <p:txBody>
          <a:bodyPr wrap="square" lIns="0" rIns="0" tIns="0" bIns="0" anchor="ctr">
            <a:spAutoFit/>
          </a:bodyPr>
          <a:lstStyle/>
          <a:p>
            <a:pPr algn="l">
              <a:lnSpc>
                <a:spcPct val="93300"/>
              </a:lnSpc>
              <a:spcAft>
                <a:spcPts val="0"/>
              </a:spcAft>
              <a:buNone/>
            </a:pPr>
            <a:r>
              <a:rPr sz="3000" b="1" i="0" spc="-15">
                <a:solidFill>
                  <a:srgbClr val="FFFFFF"/>
                </a:solidFill>
                <a:latin typeface="Arial"/>
              </a:rPr>
              <a:t>By the end of this session</a:t>
            </a:r>
          </a:p>
        </p:txBody>
      </p:sp>
      <p:sp>
        <p:nvSpPr>
          <p:cNvPr id="4" name="TextBox 3"/>
          <p:cNvSpPr txBox="1"/>
          <p:nvPr/>
        </p:nvSpPr>
        <p:spPr>
          <a:xfrm>
            <a:off x="1288703" y="1142050"/>
            <a:ext cx="10350847" cy="479524"/>
          </a:xfrm>
          <a:prstGeom prst="rect">
            <a:avLst/>
          </a:prstGeom>
          <a:noFill/>
        </p:spPr>
        <p:txBody>
          <a:bodyPr wrap="square" lIns="0" rIns="0" tIns="0" bIns="0">
            <a:spAutoFit/>
          </a:bodyPr>
          <a:lstStyle/>
          <a:p>
            <a:pPr algn="l">
              <a:lnSpc>
                <a:spcPct val="112500"/>
              </a:lnSpc>
              <a:spcAft>
                <a:spcPts val="0"/>
              </a:spcAft>
              <a:buNone/>
            </a:pPr>
            <a:r>
              <a:rPr sz="2800" b="0" i="0">
                <a:solidFill>
                  <a:srgbClr val="10141A"/>
                </a:solidFill>
                <a:latin typeface="Arial"/>
              </a:rPr>
              <a:t>Tell a </a:t>
            </a:r>
            <a:r>
              <a:rPr sz="2800" b="1" i="0">
                <a:solidFill>
                  <a:srgbClr val="10141A"/>
                </a:solidFill>
                <a:latin typeface="Arial"/>
              </a:rPr>
              <a:t>price</a:t>
            </a:r>
            <a:r>
              <a:rPr sz="2800" b="0" i="0">
                <a:solidFill>
                  <a:srgbClr val="10141A"/>
                </a:solidFill>
                <a:latin typeface="Arial"/>
              </a:rPr>
              <a:t> from a </a:t>
            </a:r>
            <a:r>
              <a:rPr sz="2800" b="1" i="0">
                <a:solidFill>
                  <a:srgbClr val="10141A"/>
                </a:solidFill>
                <a:latin typeface="Arial"/>
              </a:rPr>
              <a:t>cost</a:t>
            </a:r>
            <a:r>
              <a:rPr sz="2800" b="0" i="0">
                <a:solidFill>
                  <a:srgbClr val="10141A"/>
                </a:solidFill>
                <a:latin typeface="Arial"/>
              </a:rPr>
              <a:t>, and say why it matters</a:t>
            </a:r>
          </a:p>
        </p:txBody>
      </p:sp>
      <p:sp>
        <p:nvSpPr>
          <p:cNvPr id="5" name="TextBox 4"/>
          <p:cNvSpPr txBox="1"/>
          <p:nvPr/>
        </p:nvSpPr>
        <p:spPr>
          <a:xfrm>
            <a:off x="1288703" y="1763556"/>
            <a:ext cx="10350847" cy="959048"/>
          </a:xfrm>
          <a:prstGeom prst="rect">
            <a:avLst/>
          </a:prstGeom>
          <a:noFill/>
        </p:spPr>
        <p:txBody>
          <a:bodyPr wrap="square" lIns="0" rIns="0" tIns="0" bIns="0">
            <a:spAutoFit/>
          </a:bodyPr>
          <a:lstStyle/>
          <a:p>
            <a:pPr algn="l">
              <a:lnSpc>
                <a:spcPct val="112500"/>
              </a:lnSpc>
              <a:spcAft>
                <a:spcPts val="0"/>
              </a:spcAft>
              <a:buNone/>
            </a:pPr>
            <a:r>
              <a:rPr sz="2800" b="0" i="0">
                <a:solidFill>
                  <a:srgbClr val="10141A"/>
                </a:solidFill>
                <a:latin typeface="Arial"/>
              </a:rPr>
              <a:t>Choose between </a:t>
            </a:r>
            <a:r>
              <a:rPr sz="2800" b="1" i="0">
                <a:solidFill>
                  <a:srgbClr val="10141A"/>
                </a:solidFill>
                <a:latin typeface="Arial"/>
              </a:rPr>
              <a:t>micro</a:t>
            </a:r>
            <a:r>
              <a:rPr sz="2800" b="0" i="0">
                <a:solidFill>
                  <a:srgbClr val="10141A"/>
                </a:solidFill>
                <a:latin typeface="Arial"/>
              </a:rPr>
              <a:t> and </a:t>
            </a:r>
            <a:r>
              <a:rPr sz="2800" b="1" i="0">
                <a:solidFill>
                  <a:srgbClr val="10141A"/>
                </a:solidFill>
                <a:latin typeface="Arial"/>
              </a:rPr>
              <a:t>gross</a:t>
            </a:r>
            <a:r>
              <a:rPr sz="2800" b="0" i="0">
                <a:solidFill>
                  <a:srgbClr val="10141A"/>
                </a:solidFill>
                <a:latin typeface="Arial"/>
              </a:rPr>
              <a:t> costing, </a:t>
            </a:r>
            <a:r>
              <a:rPr sz="2800" b="1" i="0">
                <a:solidFill>
                  <a:srgbClr val="10141A"/>
                </a:solidFill>
                <a:latin typeface="Arial"/>
              </a:rPr>
              <a:t>bottom up</a:t>
            </a:r>
            <a:r>
              <a:rPr sz="2800" b="0" i="0">
                <a:solidFill>
                  <a:srgbClr val="10141A"/>
                </a:solidFill>
                <a:latin typeface="Arial"/>
              </a:rPr>
              <a:t> and </a:t>
            </a:r>
            <a:r>
              <a:rPr sz="2800" b="1" i="0">
                <a:solidFill>
                  <a:srgbClr val="10141A"/>
                </a:solidFill>
                <a:latin typeface="Arial"/>
              </a:rPr>
              <a:t>top down</a:t>
            </a:r>
          </a:p>
        </p:txBody>
      </p:sp>
      <p:sp>
        <p:nvSpPr>
          <p:cNvPr id="6" name="TextBox 5"/>
          <p:cNvSpPr txBox="1"/>
          <p:nvPr/>
        </p:nvSpPr>
        <p:spPr>
          <a:xfrm>
            <a:off x="1288703" y="2864587"/>
            <a:ext cx="10350847" cy="479524"/>
          </a:xfrm>
          <a:prstGeom prst="rect">
            <a:avLst/>
          </a:prstGeom>
          <a:noFill/>
        </p:spPr>
        <p:txBody>
          <a:bodyPr wrap="square" lIns="0" rIns="0" tIns="0" bIns="0">
            <a:spAutoFit/>
          </a:bodyPr>
          <a:lstStyle/>
          <a:p>
            <a:pPr algn="l">
              <a:lnSpc>
                <a:spcPct val="112500"/>
              </a:lnSpc>
              <a:spcAft>
                <a:spcPts val="0"/>
              </a:spcAft>
              <a:buNone/>
            </a:pPr>
            <a:r>
              <a:rPr sz="2800" b="1" i="0">
                <a:solidFill>
                  <a:srgbClr val="10141A"/>
                </a:solidFill>
                <a:latin typeface="Arial"/>
              </a:rPr>
              <a:t>Annuitise</a:t>
            </a:r>
            <a:r>
              <a:rPr sz="2800" b="0" i="0">
                <a:solidFill>
                  <a:srgbClr val="10141A"/>
                </a:solidFill>
                <a:latin typeface="Arial"/>
              </a:rPr>
              <a:t> a piece of equipment and </a:t>
            </a:r>
            <a:r>
              <a:rPr sz="2800" b="1" i="0">
                <a:solidFill>
                  <a:srgbClr val="10141A"/>
                </a:solidFill>
                <a:latin typeface="Arial"/>
              </a:rPr>
              <a:t>allocate</a:t>
            </a:r>
            <a:r>
              <a:rPr sz="2800" b="0" i="0">
                <a:solidFill>
                  <a:srgbClr val="10141A"/>
                </a:solidFill>
                <a:latin typeface="Arial"/>
              </a:rPr>
              <a:t> a shared overhead</a:t>
            </a:r>
          </a:p>
        </p:txBody>
      </p:sp>
      <p:sp>
        <p:nvSpPr>
          <p:cNvPr id="7" name="TextBox 6"/>
          <p:cNvSpPr txBox="1"/>
          <p:nvPr/>
        </p:nvSpPr>
        <p:spPr>
          <a:xfrm>
            <a:off x="1288703" y="3486093"/>
            <a:ext cx="10350847" cy="959048"/>
          </a:xfrm>
          <a:prstGeom prst="rect">
            <a:avLst/>
          </a:prstGeom>
          <a:noFill/>
        </p:spPr>
        <p:txBody>
          <a:bodyPr wrap="square" lIns="0" rIns="0" tIns="0" bIns="0">
            <a:spAutoFit/>
          </a:bodyPr>
          <a:lstStyle/>
          <a:p>
            <a:pPr algn="l">
              <a:lnSpc>
                <a:spcPct val="112500"/>
              </a:lnSpc>
              <a:spcAft>
                <a:spcPts val="0"/>
              </a:spcAft>
              <a:buNone/>
            </a:pPr>
            <a:r>
              <a:rPr sz="2800" b="0" i="0">
                <a:solidFill>
                  <a:srgbClr val="10141A"/>
                </a:solidFill>
                <a:latin typeface="Arial"/>
              </a:rPr>
              <a:t>Say where Indian </a:t>
            </a:r>
            <a:r>
              <a:rPr sz="2800" b="1" i="0">
                <a:solidFill>
                  <a:srgbClr val="10141A"/>
                </a:solidFill>
                <a:latin typeface="Arial"/>
              </a:rPr>
              <a:t>unit costs</a:t>
            </a:r>
            <a:r>
              <a:rPr sz="2800" b="0" i="0">
                <a:solidFill>
                  <a:srgbClr val="10141A"/>
                </a:solidFill>
                <a:latin typeface="Arial"/>
              </a:rPr>
              <a:t> already exist before collecting your own</a:t>
            </a:r>
          </a:p>
        </p:txBody>
      </p:sp>
      <p:sp>
        <p:nvSpPr>
          <p:cNvPr id="8" name="TextBox 7"/>
          <p:cNvSpPr txBox="1"/>
          <p:nvPr/>
        </p:nvSpPr>
        <p:spPr>
          <a:xfrm>
            <a:off x="1288703" y="4587123"/>
            <a:ext cx="10350847" cy="479524"/>
          </a:xfrm>
          <a:prstGeom prst="rect">
            <a:avLst/>
          </a:prstGeom>
          <a:noFill/>
        </p:spPr>
        <p:txBody>
          <a:bodyPr wrap="square" lIns="0" rIns="0" tIns="0" bIns="0">
            <a:spAutoFit/>
          </a:bodyPr>
          <a:lstStyle/>
          <a:p>
            <a:pPr algn="l">
              <a:lnSpc>
                <a:spcPct val="112500"/>
              </a:lnSpc>
              <a:spcAft>
                <a:spcPts val="0"/>
              </a:spcAft>
              <a:buNone/>
            </a:pPr>
            <a:r>
              <a:rPr sz="2800" b="0" i="0">
                <a:solidFill>
                  <a:srgbClr val="10141A"/>
                </a:solidFill>
                <a:latin typeface="Arial"/>
              </a:rPr>
              <a:t>Cost one episode of care in </a:t>
            </a:r>
            <a:r>
              <a:rPr sz="2800" b="1" i="0">
                <a:solidFill>
                  <a:srgbClr val="10141A"/>
                </a:solidFill>
                <a:latin typeface="Arial"/>
              </a:rPr>
              <a:t>your</a:t>
            </a:r>
            <a:r>
              <a:rPr sz="2800" b="0" i="0">
                <a:solidFill>
                  <a:srgbClr val="10141A"/>
                </a:solidFill>
                <a:latin typeface="Arial"/>
              </a:rPr>
              <a:t> department, roughly</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2000" cy="876300"/>
          </a:xfrm>
          <a:prstGeom prst="rect">
            <a:avLst/>
          </a:prstGeom>
          <a:solidFill>
            <a:srgbClr val="162A6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52450" y="0"/>
            <a:ext cx="11087100" cy="876300"/>
          </a:xfrm>
          <a:prstGeom prst="rect">
            <a:avLst/>
          </a:prstGeom>
          <a:noFill/>
        </p:spPr>
        <p:txBody>
          <a:bodyPr wrap="square" lIns="0" rIns="0" tIns="0" bIns="0" anchor="ctr">
            <a:spAutoFit/>
          </a:bodyPr>
          <a:lstStyle/>
          <a:p>
            <a:pPr algn="l">
              <a:lnSpc>
                <a:spcPct val="93300"/>
              </a:lnSpc>
              <a:spcAft>
                <a:spcPts val="0"/>
              </a:spcAft>
              <a:buNone/>
            </a:pPr>
            <a:r>
              <a:rPr sz="3000" b="1" i="0" spc="-15">
                <a:solidFill>
                  <a:srgbClr val="FFFFFF"/>
                </a:solidFill>
                <a:latin typeface="Arial"/>
              </a:rPr>
              <a:t>Prices are not costs</a:t>
            </a:r>
          </a:p>
        </p:txBody>
      </p:sp>
      <p:sp>
        <p:nvSpPr>
          <p:cNvPr id="4" name="TextBox 3"/>
          <p:cNvSpPr txBox="1"/>
          <p:nvPr/>
        </p:nvSpPr>
        <p:spPr>
          <a:xfrm>
            <a:off x="552450" y="1142050"/>
            <a:ext cx="11087100" cy="1028105"/>
          </a:xfrm>
          <a:prstGeom prst="rect">
            <a:avLst/>
          </a:prstGeom>
          <a:noFill/>
        </p:spPr>
        <p:txBody>
          <a:bodyPr wrap="square" lIns="0" rIns="0" tIns="0" bIns="0">
            <a:spAutoFit/>
          </a:bodyPr>
          <a:lstStyle/>
          <a:p>
            <a:pPr algn="l">
              <a:lnSpc>
                <a:spcPct val="112500"/>
              </a:lnSpc>
              <a:spcAft>
                <a:spcPts val="0"/>
              </a:spcAft>
              <a:buNone/>
            </a:pPr>
            <a:r>
              <a:rPr sz="3000" b="0" i="0">
                <a:solidFill>
                  <a:srgbClr val="10141A"/>
                </a:solidFill>
                <a:latin typeface="Arial"/>
              </a:rPr>
              <a:t>In 2018, many PM-JAY package prices bore little relation to what the care cost to deliver.</a:t>
            </a:r>
          </a:p>
        </p:txBody>
      </p:sp>
      <p:graphicFrame>
        <p:nvGraphicFramePr>
          <p:cNvPr id="5" name="Table 4"/>
          <p:cNvGraphicFramePr>
            <a:graphicFrameLocks noGrp="1"/>
          </p:cNvGraphicFramePr>
          <p:nvPr/>
        </p:nvGraphicFramePr>
        <p:xfrm>
          <a:off x="552450" y="2380506"/>
          <a:ext cx="11087100" cy="1581001"/>
        </p:xfrm>
        <a:graphic>
          <a:graphicData uri="http://schemas.openxmlformats.org/drawingml/2006/table">
            <a:tbl>
              <a:tblPr firstRow="1">
                <a:tableStyleId>{5C22544A-7EE6-4342-B048-85BDC9FD1C3A}</a:tableStyleId>
              </a:tblPr>
              <a:tblGrid>
                <a:gridCol w="9758065"/>
                <a:gridCol w="1329035"/>
              </a:tblGrid>
              <a:tr h="527000">
                <a:tc>
                  <a:txBody>
                    <a:bodyPr wrap="square"/>
                    <a:lstStyle/>
                    <a:p>
                      <a:pPr algn="l">
                        <a:lnSpc>
                          <a:spcPct val="104000"/>
                        </a:lnSpc>
                      </a:pPr>
                      <a:r>
                        <a:rPr sz="2100" b="1" i="0">
                          <a:solidFill>
                            <a:srgbClr val="FFFFFF"/>
                          </a:solidFill>
                          <a:latin typeface="Arial"/>
                        </a:rPr>
                        <a:t>Share of packages priced below half their measured cost</a:t>
                      </a:r>
                    </a:p>
                  </a:txBody>
                  <a:tcPr marL="60000" marR="60000" marT="35000" marB="35000" anchor="t">
                    <a:solidFill>
                      <a:srgbClr val="162A6C"/>
                    </a:solidFill>
                  </a:tcPr>
                </a:tc>
                <a:tc>
                  <a:txBody>
                    <a:bodyPr wrap="square"/>
                    <a:lstStyle/>
                    <a:p>
                      <a:pPr algn="r">
                        <a:lnSpc>
                          <a:spcPct val="104000"/>
                        </a:lnSpc>
                      </a:pPr>
                      <a:r>
                        <a:rPr sz="2100" b="1" i="0">
                          <a:solidFill>
                            <a:srgbClr val="FFFFFF"/>
                          </a:solidFill>
                          <a:latin typeface="Arial"/>
                        </a:rPr>
                        <a:t>Share</a:t>
                      </a:r>
                    </a:p>
                  </a:txBody>
                  <a:tcPr marL="60000" marR="60000" marT="35000" marB="35000" anchor="t">
                    <a:solidFill>
                      <a:srgbClr val="162A6C"/>
                    </a:solidFill>
                  </a:tcPr>
                </a:tc>
              </a:tr>
              <a:tr h="527000">
                <a:tc>
                  <a:txBody>
                    <a:bodyPr wrap="square"/>
                    <a:lstStyle/>
                    <a:p>
                      <a:pPr algn="l">
                        <a:lnSpc>
                          <a:spcPct val="104000"/>
                        </a:lnSpc>
                      </a:pPr>
                      <a:r>
                        <a:rPr sz="2100" b="0" i="0">
                          <a:solidFill>
                            <a:srgbClr val="10141A"/>
                          </a:solidFill>
                          <a:latin typeface="Arial"/>
                        </a:rPr>
                        <a:t>2018, before revision</a:t>
                      </a:r>
                    </a:p>
                  </a:txBody>
                  <a:tcPr marL="60000" marR="60000" marT="35000" marB="35000" anchor="t">
                    <a:solidFill>
                      <a:srgbClr val="F4F6F9"/>
                    </a:solidFill>
                  </a:tcPr>
                </a:tc>
                <a:tc>
                  <a:txBody>
                    <a:bodyPr wrap="square"/>
                    <a:lstStyle/>
                    <a:p>
                      <a:pPr algn="r">
                        <a:lnSpc>
                          <a:spcPct val="104000"/>
                        </a:lnSpc>
                      </a:pPr>
                      <a:r>
                        <a:rPr sz="2100" b="1" i="0">
                          <a:solidFill>
                            <a:srgbClr val="10141A"/>
                          </a:solidFill>
                          <a:latin typeface="Arial"/>
                        </a:rPr>
                        <a:t>~42%</a:t>
                      </a:r>
                    </a:p>
                  </a:txBody>
                  <a:tcPr marL="60000" marR="60000" marT="35000" marB="35000" anchor="t">
                    <a:solidFill>
                      <a:srgbClr val="F4F6F9"/>
                    </a:solidFill>
                  </a:tcPr>
                </a:tc>
              </a:tr>
              <a:tr h="527001">
                <a:tc>
                  <a:txBody>
                    <a:bodyPr wrap="square"/>
                    <a:lstStyle/>
                    <a:p>
                      <a:pPr algn="l">
                        <a:lnSpc>
                          <a:spcPct val="104000"/>
                        </a:lnSpc>
                      </a:pPr>
                      <a:r>
                        <a:rPr sz="2100" b="0" i="0">
                          <a:solidFill>
                            <a:srgbClr val="10141A"/>
                          </a:solidFill>
                          <a:latin typeface="Arial"/>
                        </a:rPr>
                        <a:t>2019, after costing evidence was used to revise them</a:t>
                      </a:r>
                    </a:p>
                  </a:txBody>
                  <a:tcPr marL="60000" marR="60000" marT="35000" marB="35000" anchor="t">
                    <a:noFill/>
                  </a:tcPr>
                </a:tc>
                <a:tc>
                  <a:txBody>
                    <a:bodyPr wrap="square"/>
                    <a:lstStyle/>
                    <a:p>
                      <a:pPr algn="r">
                        <a:lnSpc>
                          <a:spcPct val="104000"/>
                        </a:lnSpc>
                      </a:pPr>
                      <a:r>
                        <a:rPr sz="2100" b="1" i="0">
                          <a:solidFill>
                            <a:srgbClr val="10141A"/>
                          </a:solidFill>
                          <a:latin typeface="Arial"/>
                        </a:rPr>
                        <a:t>~20%</a:t>
                      </a:r>
                    </a:p>
                  </a:txBody>
                  <a:tcPr marL="60000" marR="60000" marT="35000" marB="35000" anchor="t">
                    <a:noFill/>
                  </a:tcPr>
                </a:tc>
              </a:tr>
            </a:tbl>
          </a:graphicData>
        </a:graphic>
      </p:graphicFrame>
      <p:sp>
        <p:nvSpPr>
          <p:cNvPr id="6" name="TextBox 5"/>
          <p:cNvSpPr txBox="1"/>
          <p:nvPr/>
        </p:nvSpPr>
        <p:spPr>
          <a:xfrm>
            <a:off x="552450" y="4025148"/>
            <a:ext cx="11087100" cy="781645"/>
          </a:xfrm>
          <a:prstGeom prst="rect">
            <a:avLst/>
          </a:prstGeom>
          <a:noFill/>
        </p:spPr>
        <p:txBody>
          <a:bodyPr wrap="square" lIns="0" rIns="0" tIns="0" bIns="0">
            <a:spAutoFit/>
          </a:bodyPr>
          <a:lstStyle/>
          <a:p>
            <a:pPr algn="l">
              <a:lnSpc>
                <a:spcPct val="116700"/>
              </a:lnSpc>
              <a:spcAft>
                <a:spcPts val="0"/>
              </a:spcAft>
              <a:buNone/>
            </a:pPr>
            <a:r>
              <a:rPr sz="2200" b="0" i="0">
                <a:solidFill>
                  <a:srgbClr val="10141A"/>
                </a:solidFill>
                <a:latin typeface="Arial"/>
              </a:rPr>
              <a:t>In the revision, </a:t>
            </a:r>
            <a:r>
              <a:rPr sz="2200" b="1" i="0">
                <a:solidFill>
                  <a:srgbClr val="10141A"/>
                </a:solidFill>
                <a:latin typeface="Arial"/>
              </a:rPr>
              <a:t>61%</a:t>
            </a:r>
            <a:r>
              <a:rPr sz="2200" b="0" i="0">
                <a:solidFill>
                  <a:srgbClr val="10141A"/>
                </a:solidFill>
                <a:latin typeface="Arial"/>
              </a:rPr>
              <a:t> of package prices went up and </a:t>
            </a:r>
            <a:r>
              <a:rPr sz="2200" b="1" i="0">
                <a:solidFill>
                  <a:srgbClr val="10141A"/>
                </a:solidFill>
                <a:latin typeface="Arial"/>
              </a:rPr>
              <a:t>18%</a:t>
            </a:r>
            <a:r>
              <a:rPr sz="2200" b="0" i="0">
                <a:solidFill>
                  <a:srgbClr val="10141A"/>
                </a:solidFill>
                <a:latin typeface="Arial"/>
              </a:rPr>
              <a:t> came down. The evidence was hospital costing across public tertiary hospitals.</a:t>
            </a:r>
          </a:p>
        </p:txBody>
      </p:sp>
      <p:sp>
        <p:nvSpPr>
          <p:cNvPr id="7" name="Rectangle 6"/>
          <p:cNvSpPr/>
          <p:nvPr/>
        </p:nvSpPr>
        <p:spPr>
          <a:xfrm>
            <a:off x="552450" y="4966395"/>
            <a:ext cx="11087100" cy="1032867"/>
          </a:xfrm>
          <a:prstGeom prst="rect">
            <a:avLst/>
          </a:prstGeom>
          <a:no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Rectangle 7"/>
          <p:cNvSpPr/>
          <p:nvPr/>
        </p:nvSpPr>
        <p:spPr>
          <a:xfrm>
            <a:off x="552450" y="4966395"/>
            <a:ext cx="57150" cy="1032867"/>
          </a:xfrm>
          <a:prstGeom prst="rect">
            <a:avLst/>
          </a:prstGeom>
          <a:solidFill>
            <a:srgbClr val="162A6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776189" y="4966735"/>
            <a:ext cx="10863361" cy="1012527"/>
          </a:xfrm>
          <a:prstGeom prst="rect">
            <a:avLst/>
          </a:prstGeom>
          <a:noFill/>
        </p:spPr>
        <p:txBody>
          <a:bodyPr wrap="square" lIns="0" rIns="0" tIns="0" bIns="0">
            <a:spAutoFit/>
          </a:bodyPr>
          <a:lstStyle/>
          <a:p>
            <a:pPr algn="l">
              <a:lnSpc>
                <a:spcPct val="101700"/>
              </a:lnSpc>
              <a:spcAft>
                <a:spcPts val="0"/>
              </a:spcAft>
              <a:buNone/>
            </a:pPr>
            <a:r>
              <a:rPr sz="3200" b="1" i="0" spc="-32">
                <a:solidFill>
                  <a:srgbClr val="10141A"/>
                </a:solidFill>
                <a:latin typeface="Arial"/>
              </a:rPr>
              <a:t>A price is what someone pays. A cost is what the care uses up.</a:t>
            </a:r>
          </a:p>
        </p:txBody>
      </p:sp>
      <p:sp>
        <p:nvSpPr>
          <p:cNvPr id="10" name="Rectangle 9"/>
          <p:cNvSpPr/>
          <p:nvPr/>
        </p:nvSpPr>
        <p:spPr>
          <a:xfrm>
            <a:off x="552450" y="6182320"/>
            <a:ext cx="11087100" cy="9525"/>
          </a:xfrm>
          <a:prstGeom prst="rect">
            <a:avLst/>
          </a:prstGeom>
          <a:solidFill>
            <a:srgbClr val="CCD4D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552450" y="6251141"/>
            <a:ext cx="11087100" cy="258098"/>
          </a:xfrm>
          <a:prstGeom prst="rect">
            <a:avLst/>
          </a:prstGeom>
          <a:noFill/>
        </p:spPr>
        <p:txBody>
          <a:bodyPr wrap="square" lIns="0" rIns="0" tIns="0" bIns="0">
            <a:spAutoFit/>
          </a:bodyPr>
          <a:lstStyle/>
          <a:p>
            <a:pPr algn="l">
              <a:lnSpc>
                <a:spcPct val="116700"/>
              </a:lnSpc>
              <a:spcAft>
                <a:spcPts val="0"/>
              </a:spcAft>
              <a:buNone/>
            </a:pPr>
            <a:r>
              <a:rPr sz="1400" b="0" i="0">
                <a:solidFill>
                  <a:srgbClr val="75808D"/>
                </a:solidFill>
                <a:latin typeface="Arial"/>
              </a:rPr>
              <a:t>Prinja, Singh, Rajsekar et al., </a:t>
            </a:r>
            <a:r>
              <a:rPr sz="1400" b="0" i="1">
                <a:solidFill>
                  <a:srgbClr val="75808D"/>
                </a:solidFill>
                <a:latin typeface="Arial"/>
              </a:rPr>
              <a:t>Applied Health Economics and Health Policy</a:t>
            </a:r>
            <a:r>
              <a:rPr sz="1400" b="0" i="0">
                <a:solidFill>
                  <a:srgbClr val="75808D"/>
                </a:solidFill>
                <a:latin typeface="Arial"/>
              </a:rPr>
              <a:t>, 2021.</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2000" cy="876300"/>
          </a:xfrm>
          <a:prstGeom prst="rect">
            <a:avLst/>
          </a:prstGeom>
          <a:solidFill>
            <a:srgbClr val="162A6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52450" y="0"/>
            <a:ext cx="11087100" cy="876300"/>
          </a:xfrm>
          <a:prstGeom prst="rect">
            <a:avLst/>
          </a:prstGeom>
          <a:noFill/>
        </p:spPr>
        <p:txBody>
          <a:bodyPr wrap="square" lIns="0" rIns="0" tIns="0" bIns="0" anchor="ctr">
            <a:spAutoFit/>
          </a:bodyPr>
          <a:lstStyle/>
          <a:p>
            <a:pPr algn="l">
              <a:lnSpc>
                <a:spcPct val="93300"/>
              </a:lnSpc>
              <a:spcAft>
                <a:spcPts val="0"/>
              </a:spcAft>
              <a:buNone/>
            </a:pPr>
            <a:r>
              <a:rPr sz="3000" b="1" i="0" spc="-15">
                <a:solidFill>
                  <a:srgbClr val="FFFFFF"/>
                </a:solidFill>
                <a:latin typeface="Arial"/>
              </a:rPr>
              <a:t>Three steps, every time</a:t>
            </a:r>
          </a:p>
        </p:txBody>
      </p:sp>
      <p:sp>
        <p:nvSpPr>
          <p:cNvPr id="4" name="Rectangle 3"/>
          <p:cNvSpPr/>
          <p:nvPr/>
        </p:nvSpPr>
        <p:spPr>
          <a:xfrm>
            <a:off x="552450" y="1162050"/>
            <a:ext cx="3589139" cy="3066901"/>
          </a:xfrm>
          <a:prstGeom prst="rect">
            <a:avLst/>
          </a:prstGeom>
          <a:solidFill>
            <a:srgbClr val="F4F6F9"/>
          </a:solidFill>
          <a:ln w="9525">
            <a:solidFill>
              <a:srgbClr val="CCD4DD"/>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552450" y="1162050"/>
            <a:ext cx="38100" cy="3066901"/>
          </a:xfrm>
          <a:prstGeom prst="rect">
            <a:avLst/>
          </a:prstGeom>
          <a:solidFill>
            <a:srgbClr val="162A6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803672" y="1311416"/>
            <a:ext cx="3115270" cy="294829"/>
          </a:xfrm>
          <a:prstGeom prst="rect">
            <a:avLst/>
          </a:prstGeom>
          <a:noFill/>
        </p:spPr>
        <p:txBody>
          <a:bodyPr wrap="square" lIns="0" rIns="0" tIns="0" bIns="0">
            <a:spAutoFit/>
          </a:bodyPr>
          <a:lstStyle/>
          <a:p>
            <a:pPr algn="l">
              <a:lnSpc>
                <a:spcPct val="83300"/>
              </a:lnSpc>
              <a:spcAft>
                <a:spcPts val="0"/>
              </a:spcAft>
              <a:buNone/>
            </a:pPr>
            <a:r>
              <a:rPr sz="2320" b="1" i="0" spc="-23">
                <a:solidFill>
                  <a:srgbClr val="1B3E8F"/>
                </a:solidFill>
                <a:latin typeface="Arial"/>
              </a:rPr>
              <a:t>Identify</a:t>
            </a:r>
          </a:p>
        </p:txBody>
      </p:sp>
      <p:sp>
        <p:nvSpPr>
          <p:cNvPr id="7" name="TextBox 6"/>
          <p:cNvSpPr txBox="1"/>
          <p:nvPr/>
        </p:nvSpPr>
        <p:spPr>
          <a:xfrm>
            <a:off x="803672" y="1694649"/>
            <a:ext cx="3115270" cy="2344936"/>
          </a:xfrm>
          <a:prstGeom prst="rect">
            <a:avLst/>
          </a:prstGeom>
          <a:noFill/>
        </p:spPr>
        <p:txBody>
          <a:bodyPr wrap="square" lIns="0" rIns="0" tIns="0" bIns="0">
            <a:spAutoFit/>
          </a:bodyPr>
          <a:lstStyle/>
          <a:p>
            <a:pPr algn="l">
              <a:lnSpc>
                <a:spcPct val="116700"/>
              </a:lnSpc>
              <a:spcAft>
                <a:spcPts val="0"/>
              </a:spcAft>
              <a:buNone/>
            </a:pPr>
            <a:r>
              <a:rPr sz="2200" b="0" i="0">
                <a:solidFill>
                  <a:srgbClr val="10141A"/>
                </a:solidFill>
                <a:latin typeface="Arial"/>
              </a:rPr>
              <a:t>Which resources does the care use? Staff, drugs, consumables, tests, equipment, space, the share of the hospital that keeps the lights on.</a:t>
            </a:r>
          </a:p>
        </p:txBody>
      </p:sp>
      <p:sp>
        <p:nvSpPr>
          <p:cNvPr id="8" name="Rectangle 7"/>
          <p:cNvSpPr/>
          <p:nvPr/>
        </p:nvSpPr>
        <p:spPr>
          <a:xfrm>
            <a:off x="4301430" y="1162050"/>
            <a:ext cx="3589139" cy="3066901"/>
          </a:xfrm>
          <a:prstGeom prst="rect">
            <a:avLst/>
          </a:prstGeom>
          <a:solidFill>
            <a:srgbClr val="F4F6F9"/>
          </a:solidFill>
          <a:ln w="9525">
            <a:solidFill>
              <a:srgbClr val="CCD4DD"/>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Rectangle 8"/>
          <p:cNvSpPr/>
          <p:nvPr/>
        </p:nvSpPr>
        <p:spPr>
          <a:xfrm>
            <a:off x="4301430" y="1162050"/>
            <a:ext cx="38100" cy="3066901"/>
          </a:xfrm>
          <a:prstGeom prst="rect">
            <a:avLst/>
          </a:prstGeom>
          <a:solidFill>
            <a:srgbClr val="162A6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4552652" y="1311416"/>
            <a:ext cx="3115270" cy="294829"/>
          </a:xfrm>
          <a:prstGeom prst="rect">
            <a:avLst/>
          </a:prstGeom>
          <a:noFill/>
        </p:spPr>
        <p:txBody>
          <a:bodyPr wrap="square" lIns="0" rIns="0" tIns="0" bIns="0">
            <a:spAutoFit/>
          </a:bodyPr>
          <a:lstStyle/>
          <a:p>
            <a:pPr algn="l">
              <a:lnSpc>
                <a:spcPct val="83300"/>
              </a:lnSpc>
              <a:spcAft>
                <a:spcPts val="0"/>
              </a:spcAft>
              <a:buNone/>
            </a:pPr>
            <a:r>
              <a:rPr sz="2320" b="1" i="0" spc="-23">
                <a:solidFill>
                  <a:srgbClr val="1B3E8F"/>
                </a:solidFill>
                <a:latin typeface="Arial"/>
              </a:rPr>
              <a:t>Measure</a:t>
            </a:r>
          </a:p>
        </p:txBody>
      </p:sp>
      <p:sp>
        <p:nvSpPr>
          <p:cNvPr id="11" name="TextBox 10"/>
          <p:cNvSpPr txBox="1"/>
          <p:nvPr/>
        </p:nvSpPr>
        <p:spPr>
          <a:xfrm>
            <a:off x="4552652" y="1694649"/>
            <a:ext cx="3115270" cy="1172468"/>
          </a:xfrm>
          <a:prstGeom prst="rect">
            <a:avLst/>
          </a:prstGeom>
          <a:noFill/>
        </p:spPr>
        <p:txBody>
          <a:bodyPr wrap="square" lIns="0" rIns="0" tIns="0" bIns="0">
            <a:spAutoFit/>
          </a:bodyPr>
          <a:lstStyle/>
          <a:p>
            <a:pPr algn="l">
              <a:lnSpc>
                <a:spcPct val="116700"/>
              </a:lnSpc>
              <a:spcAft>
                <a:spcPts val="0"/>
              </a:spcAft>
              <a:buNone/>
            </a:pPr>
            <a:r>
              <a:rPr sz="2200" b="0" i="0">
                <a:solidFill>
                  <a:srgbClr val="10141A"/>
                </a:solidFill>
                <a:latin typeface="Arial"/>
              </a:rPr>
              <a:t>How much of each, per episode? Minutes, units, days, uses.</a:t>
            </a:r>
          </a:p>
        </p:txBody>
      </p:sp>
      <p:sp>
        <p:nvSpPr>
          <p:cNvPr id="12" name="Rectangle 11"/>
          <p:cNvSpPr/>
          <p:nvPr/>
        </p:nvSpPr>
        <p:spPr>
          <a:xfrm>
            <a:off x="8050411" y="1162050"/>
            <a:ext cx="3589139" cy="3066901"/>
          </a:xfrm>
          <a:prstGeom prst="rect">
            <a:avLst/>
          </a:prstGeom>
          <a:solidFill>
            <a:srgbClr val="F4F6F9"/>
          </a:solidFill>
          <a:ln w="9525">
            <a:solidFill>
              <a:srgbClr val="CCD4DD"/>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Rectangle 12"/>
          <p:cNvSpPr/>
          <p:nvPr/>
        </p:nvSpPr>
        <p:spPr>
          <a:xfrm>
            <a:off x="8050411" y="1162050"/>
            <a:ext cx="38100" cy="3066901"/>
          </a:xfrm>
          <a:prstGeom prst="rect">
            <a:avLst/>
          </a:prstGeom>
          <a:solidFill>
            <a:srgbClr val="162A6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TextBox 13"/>
          <p:cNvSpPr txBox="1"/>
          <p:nvPr/>
        </p:nvSpPr>
        <p:spPr>
          <a:xfrm>
            <a:off x="8301633" y="1311416"/>
            <a:ext cx="3115270" cy="294829"/>
          </a:xfrm>
          <a:prstGeom prst="rect">
            <a:avLst/>
          </a:prstGeom>
          <a:noFill/>
        </p:spPr>
        <p:txBody>
          <a:bodyPr wrap="square" lIns="0" rIns="0" tIns="0" bIns="0">
            <a:spAutoFit/>
          </a:bodyPr>
          <a:lstStyle/>
          <a:p>
            <a:pPr algn="l">
              <a:lnSpc>
                <a:spcPct val="83300"/>
              </a:lnSpc>
              <a:spcAft>
                <a:spcPts val="0"/>
              </a:spcAft>
              <a:buNone/>
            </a:pPr>
            <a:r>
              <a:rPr sz="2320" b="1" i="0" spc="-23">
                <a:solidFill>
                  <a:srgbClr val="1B3E8F"/>
                </a:solidFill>
                <a:latin typeface="Arial"/>
              </a:rPr>
              <a:t>Value</a:t>
            </a:r>
          </a:p>
        </p:txBody>
      </p:sp>
      <p:sp>
        <p:nvSpPr>
          <p:cNvPr id="15" name="TextBox 14"/>
          <p:cNvSpPr txBox="1"/>
          <p:nvPr/>
        </p:nvSpPr>
        <p:spPr>
          <a:xfrm>
            <a:off x="8301633" y="1694649"/>
            <a:ext cx="3115270" cy="1954113"/>
          </a:xfrm>
          <a:prstGeom prst="rect">
            <a:avLst/>
          </a:prstGeom>
          <a:noFill/>
        </p:spPr>
        <p:txBody>
          <a:bodyPr wrap="square" lIns="0" rIns="0" tIns="0" bIns="0">
            <a:spAutoFit/>
          </a:bodyPr>
          <a:lstStyle/>
          <a:p>
            <a:pPr algn="l">
              <a:lnSpc>
                <a:spcPct val="116700"/>
              </a:lnSpc>
              <a:spcAft>
                <a:spcPts val="0"/>
              </a:spcAft>
              <a:buNone/>
            </a:pPr>
            <a:r>
              <a:rPr sz="2200" b="0" i="0">
                <a:solidFill>
                  <a:srgbClr val="10141A"/>
                </a:solidFill>
                <a:latin typeface="Arial"/>
              </a:rPr>
              <a:t>What is each unit worth? Salary per minute, purchase price, annuitised capital, allocated overhead.</a:t>
            </a:r>
          </a:p>
        </p:txBody>
      </p:sp>
      <p:sp>
        <p:nvSpPr>
          <p:cNvPr id="16" name="Rectangle 15"/>
          <p:cNvSpPr/>
          <p:nvPr/>
        </p:nvSpPr>
        <p:spPr>
          <a:xfrm>
            <a:off x="552450" y="4432250"/>
            <a:ext cx="11087100" cy="1032867"/>
          </a:xfrm>
          <a:prstGeom prst="rect">
            <a:avLst/>
          </a:prstGeom>
          <a:no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Rectangle 16"/>
          <p:cNvSpPr/>
          <p:nvPr/>
        </p:nvSpPr>
        <p:spPr>
          <a:xfrm>
            <a:off x="552450" y="4432250"/>
            <a:ext cx="57150" cy="1032867"/>
          </a:xfrm>
          <a:prstGeom prst="rect">
            <a:avLst/>
          </a:prstGeom>
          <a:solidFill>
            <a:srgbClr val="8A5A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TextBox 17"/>
          <p:cNvSpPr txBox="1"/>
          <p:nvPr/>
        </p:nvSpPr>
        <p:spPr>
          <a:xfrm>
            <a:off x="776189" y="4432590"/>
            <a:ext cx="10863361" cy="1012527"/>
          </a:xfrm>
          <a:prstGeom prst="rect">
            <a:avLst/>
          </a:prstGeom>
          <a:noFill/>
        </p:spPr>
        <p:txBody>
          <a:bodyPr wrap="square" lIns="0" rIns="0" tIns="0" bIns="0">
            <a:spAutoFit/>
          </a:bodyPr>
          <a:lstStyle/>
          <a:p>
            <a:pPr algn="l">
              <a:lnSpc>
                <a:spcPct val="101700"/>
              </a:lnSpc>
              <a:spcAft>
                <a:spcPts val="0"/>
              </a:spcAft>
              <a:buNone/>
            </a:pPr>
            <a:r>
              <a:rPr sz="3200" b="1" i="0" spc="-32">
                <a:solidFill>
                  <a:srgbClr val="10141A"/>
                </a:solidFill>
                <a:latin typeface="Arial"/>
              </a:rPr>
              <a:t>Most errors happen at </a:t>
            </a:r>
            <a:r>
              <a:rPr sz="3200" b="1" i="1" spc="-32">
                <a:solidFill>
                  <a:srgbClr val="10141A"/>
                </a:solidFill>
                <a:latin typeface="Arial"/>
              </a:rPr>
              <a:t>identify</a:t>
            </a:r>
            <a:r>
              <a:rPr sz="3200" b="1" i="0" spc="-32">
                <a:solidFill>
                  <a:srgbClr val="10141A"/>
                </a:solidFill>
                <a:latin typeface="Arial"/>
              </a:rPr>
              <a:t>: something is simply never counted.</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2000" cy="876300"/>
          </a:xfrm>
          <a:prstGeom prst="rect">
            <a:avLst/>
          </a:prstGeom>
          <a:solidFill>
            <a:srgbClr val="162A6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52450" y="0"/>
            <a:ext cx="11087100" cy="876300"/>
          </a:xfrm>
          <a:prstGeom prst="rect">
            <a:avLst/>
          </a:prstGeom>
          <a:noFill/>
        </p:spPr>
        <p:txBody>
          <a:bodyPr wrap="square" lIns="0" rIns="0" tIns="0" bIns="0" anchor="ctr">
            <a:spAutoFit/>
          </a:bodyPr>
          <a:lstStyle/>
          <a:p>
            <a:pPr algn="l">
              <a:lnSpc>
                <a:spcPct val="93300"/>
              </a:lnSpc>
              <a:spcAft>
                <a:spcPts val="0"/>
              </a:spcAft>
              <a:buNone/>
            </a:pPr>
            <a:r>
              <a:rPr sz="3000" b="1" i="0" spc="-15">
                <a:solidFill>
                  <a:srgbClr val="FFFFFF"/>
                </a:solidFill>
                <a:latin typeface="Arial"/>
              </a:rPr>
              <a:t>"But the nurse is already paid for"</a:t>
            </a:r>
          </a:p>
        </p:txBody>
      </p:sp>
      <p:sp>
        <p:nvSpPr>
          <p:cNvPr id="4" name="TextBox 3"/>
          <p:cNvSpPr txBox="1"/>
          <p:nvPr/>
        </p:nvSpPr>
        <p:spPr>
          <a:xfrm>
            <a:off x="552450" y="1142050"/>
            <a:ext cx="11087100" cy="1028105"/>
          </a:xfrm>
          <a:prstGeom prst="rect">
            <a:avLst/>
          </a:prstGeom>
          <a:noFill/>
        </p:spPr>
        <p:txBody>
          <a:bodyPr wrap="square" lIns="0" rIns="0" tIns="0" bIns="0">
            <a:spAutoFit/>
          </a:bodyPr>
          <a:lstStyle/>
          <a:p>
            <a:pPr algn="l">
              <a:lnSpc>
                <a:spcPct val="112500"/>
              </a:lnSpc>
              <a:spcAft>
                <a:spcPts val="0"/>
              </a:spcAft>
              <a:buNone/>
            </a:pPr>
            <a:r>
              <a:rPr sz="3000" b="0" i="0">
                <a:solidFill>
                  <a:srgbClr val="10141A"/>
                </a:solidFill>
                <a:latin typeface="Arial"/>
              </a:rPr>
              <a:t>An economic cost is the value of what the resource could otherwise have done.</a:t>
            </a:r>
          </a:p>
        </p:txBody>
      </p:sp>
      <p:graphicFrame>
        <p:nvGraphicFramePr>
          <p:cNvPr id="5" name="Table 4"/>
          <p:cNvGraphicFramePr>
            <a:graphicFrameLocks noGrp="1"/>
          </p:cNvGraphicFramePr>
          <p:nvPr/>
        </p:nvGraphicFramePr>
        <p:xfrm>
          <a:off x="552450" y="2380506"/>
          <a:ext cx="11087100" cy="2742902"/>
        </p:xfrm>
        <a:graphic>
          <a:graphicData uri="http://schemas.openxmlformats.org/drawingml/2006/table">
            <a:tbl>
              <a:tblPr firstRow="1">
                <a:tableStyleId>{5C22544A-7EE6-4342-B048-85BDC9FD1C3A}</a:tableStyleId>
              </a:tblPr>
              <a:tblGrid>
                <a:gridCol w="3591520"/>
                <a:gridCol w="3475137"/>
                <a:gridCol w="4020443"/>
              </a:tblGrid>
              <a:tr h="685725">
                <a:tc>
                  <a:txBody>
                    <a:bodyPr wrap="square"/>
                    <a:lstStyle/>
                    <a:p>
                      <a:pPr algn="l">
                        <a:lnSpc>
                          <a:spcPct val="104000"/>
                        </a:lnSpc>
                      </a:pPr>
                      <a:r>
                        <a:rPr sz="2100" b="1" i="0">
                          <a:solidFill>
                            <a:srgbClr val="FFFFFF"/>
                          </a:solidFill>
                          <a:latin typeface="Arial"/>
                        </a:rPr>
                        <a:t>Resource</a:t>
                      </a:r>
                    </a:p>
                  </a:txBody>
                  <a:tcPr marL="60000" marR="60000" marT="35000" marB="35000" anchor="t">
                    <a:solidFill>
                      <a:srgbClr val="162A6C"/>
                    </a:solidFill>
                  </a:tcPr>
                </a:tc>
                <a:tc>
                  <a:txBody>
                    <a:bodyPr wrap="square"/>
                    <a:lstStyle/>
                    <a:p>
                      <a:pPr algn="l">
                        <a:lnSpc>
                          <a:spcPct val="104000"/>
                        </a:lnSpc>
                      </a:pPr>
                      <a:r>
                        <a:rPr sz="2100" b="1" i="0">
                          <a:solidFill>
                            <a:srgbClr val="FFFFFF"/>
                          </a:solidFill>
                          <a:latin typeface="Arial"/>
                        </a:rPr>
                        <a:t>Financial cost to the budget</a:t>
                      </a:r>
                    </a:p>
                  </a:txBody>
                  <a:tcPr marL="60000" marR="60000" marT="35000" marB="35000" anchor="t">
                    <a:solidFill>
                      <a:srgbClr val="162A6C"/>
                    </a:solidFill>
                  </a:tcPr>
                </a:tc>
                <a:tc>
                  <a:txBody>
                    <a:bodyPr wrap="square"/>
                    <a:lstStyle/>
                    <a:p>
                      <a:pPr algn="l">
                        <a:lnSpc>
                          <a:spcPct val="104000"/>
                        </a:lnSpc>
                      </a:pPr>
                      <a:r>
                        <a:rPr sz="2100" b="1" i="0">
                          <a:solidFill>
                            <a:srgbClr val="FFFFFF"/>
                          </a:solidFill>
                          <a:latin typeface="Arial"/>
                        </a:rPr>
                        <a:t>Economic cost</a:t>
                      </a:r>
                    </a:p>
                  </a:txBody>
                  <a:tcPr marL="60000" marR="60000" marT="35000" marB="35000" anchor="t">
                    <a:solidFill>
                      <a:srgbClr val="162A6C"/>
                    </a:solidFill>
                  </a:tcPr>
                </a:tc>
              </a:tr>
              <a:tr h="685725">
                <a:tc>
                  <a:txBody>
                    <a:bodyPr wrap="square"/>
                    <a:lstStyle/>
                    <a:p>
                      <a:pPr algn="l">
                        <a:lnSpc>
                          <a:spcPct val="104000"/>
                        </a:lnSpc>
                      </a:pPr>
                      <a:r>
                        <a:rPr sz="2100" b="0" i="0">
                          <a:solidFill>
                            <a:srgbClr val="10141A"/>
                          </a:solidFill>
                          <a:latin typeface="Arial"/>
                        </a:rPr>
                        <a:t>Staff time on the new service</a:t>
                      </a:r>
                    </a:p>
                  </a:txBody>
                  <a:tcPr marL="60000" marR="60000" marT="35000" marB="35000" anchor="t">
                    <a:solidFill>
                      <a:srgbClr val="F4F6F9"/>
                    </a:solidFill>
                  </a:tcPr>
                </a:tc>
                <a:tc>
                  <a:txBody>
                    <a:bodyPr wrap="square"/>
                    <a:lstStyle/>
                    <a:p>
                      <a:pPr algn="l">
                        <a:lnSpc>
                          <a:spcPct val="104000"/>
                        </a:lnSpc>
                      </a:pPr>
                      <a:r>
                        <a:rPr sz="2100" b="0" i="0">
                          <a:solidFill>
                            <a:srgbClr val="10141A"/>
                          </a:solidFill>
                          <a:latin typeface="Arial"/>
                        </a:rPr>
                        <a:t>zero extra, if salaried</a:t>
                      </a:r>
                    </a:p>
                  </a:txBody>
                  <a:tcPr marL="60000" marR="60000" marT="35000" marB="35000" anchor="t">
                    <a:solidFill>
                      <a:srgbClr val="F4F6F9"/>
                    </a:solidFill>
                  </a:tcPr>
                </a:tc>
                <a:tc>
                  <a:txBody>
                    <a:bodyPr wrap="square"/>
                    <a:lstStyle/>
                    <a:p>
                      <a:pPr algn="l">
                        <a:lnSpc>
                          <a:spcPct val="104000"/>
                        </a:lnSpc>
                      </a:pPr>
                      <a:r>
                        <a:rPr sz="2100" b="0" i="0">
                          <a:solidFill>
                            <a:srgbClr val="10141A"/>
                          </a:solidFill>
                          <a:latin typeface="Arial"/>
                        </a:rPr>
                        <a:t>the minutes, at salary per minute</a:t>
                      </a:r>
                    </a:p>
                  </a:txBody>
                  <a:tcPr marL="60000" marR="60000" marT="35000" marB="35000" anchor="t">
                    <a:solidFill>
                      <a:srgbClr val="F4F6F9"/>
                    </a:solidFill>
                  </a:tcPr>
                </a:tc>
              </a:tr>
              <a:tr h="685725">
                <a:tc>
                  <a:txBody>
                    <a:bodyPr wrap="square"/>
                    <a:lstStyle/>
                    <a:p>
                      <a:pPr algn="l">
                        <a:lnSpc>
                          <a:spcPct val="104000"/>
                        </a:lnSpc>
                      </a:pPr>
                      <a:r>
                        <a:rPr sz="2100" b="0" i="0">
                          <a:solidFill>
                            <a:srgbClr val="10141A"/>
                          </a:solidFill>
                          <a:latin typeface="Arial"/>
                        </a:rPr>
                        <a:t>Donated equipment</a:t>
                      </a:r>
                    </a:p>
                  </a:txBody>
                  <a:tcPr marL="60000" marR="60000" marT="35000" marB="35000" anchor="t">
                    <a:noFill/>
                  </a:tcPr>
                </a:tc>
                <a:tc>
                  <a:txBody>
                    <a:bodyPr wrap="square"/>
                    <a:lstStyle/>
                    <a:p>
                      <a:pPr algn="l">
                        <a:lnSpc>
                          <a:spcPct val="104000"/>
                        </a:lnSpc>
                      </a:pPr>
                      <a:r>
                        <a:rPr sz="2100" b="0" i="0">
                          <a:solidFill>
                            <a:srgbClr val="10141A"/>
                          </a:solidFill>
                          <a:latin typeface="Arial"/>
                        </a:rPr>
                        <a:t>zero</a:t>
                      </a:r>
                    </a:p>
                  </a:txBody>
                  <a:tcPr marL="60000" marR="60000" marT="35000" marB="35000" anchor="t">
                    <a:noFill/>
                  </a:tcPr>
                </a:tc>
                <a:tc>
                  <a:txBody>
                    <a:bodyPr wrap="square"/>
                    <a:lstStyle/>
                    <a:p>
                      <a:pPr algn="l">
                        <a:lnSpc>
                          <a:spcPct val="104000"/>
                        </a:lnSpc>
                      </a:pPr>
                      <a:r>
                        <a:rPr sz="2100" b="0" i="0">
                          <a:solidFill>
                            <a:srgbClr val="10141A"/>
                          </a:solidFill>
                          <a:latin typeface="Arial"/>
                        </a:rPr>
                        <a:t>its market value, annuitised</a:t>
                      </a:r>
                    </a:p>
                  </a:txBody>
                  <a:tcPr marL="60000" marR="60000" marT="35000" marB="35000" anchor="t">
                    <a:noFill/>
                  </a:tcPr>
                </a:tc>
              </a:tr>
              <a:tr h="685727">
                <a:tc>
                  <a:txBody>
                    <a:bodyPr wrap="square"/>
                    <a:lstStyle/>
                    <a:p>
                      <a:pPr algn="l">
                        <a:lnSpc>
                          <a:spcPct val="104000"/>
                        </a:lnSpc>
                      </a:pPr>
                      <a:r>
                        <a:rPr sz="2100" b="0" i="0">
                          <a:solidFill>
                            <a:srgbClr val="10141A"/>
                          </a:solidFill>
                          <a:latin typeface="Arial"/>
                        </a:rPr>
                        <a:t>A room that already exists</a:t>
                      </a:r>
                    </a:p>
                  </a:txBody>
                  <a:tcPr marL="60000" marR="60000" marT="35000" marB="35000" anchor="t">
                    <a:solidFill>
                      <a:srgbClr val="F4F6F9"/>
                    </a:solidFill>
                  </a:tcPr>
                </a:tc>
                <a:tc>
                  <a:txBody>
                    <a:bodyPr wrap="square"/>
                    <a:lstStyle/>
                    <a:p>
                      <a:pPr algn="l">
                        <a:lnSpc>
                          <a:spcPct val="104000"/>
                        </a:lnSpc>
                      </a:pPr>
                      <a:r>
                        <a:rPr sz="2100" b="0" i="0">
                          <a:solidFill>
                            <a:srgbClr val="10141A"/>
                          </a:solidFill>
                          <a:latin typeface="Arial"/>
                        </a:rPr>
                        <a:t>zero</a:t>
                      </a:r>
                    </a:p>
                  </a:txBody>
                  <a:tcPr marL="60000" marR="60000" marT="35000" marB="35000" anchor="t">
                    <a:solidFill>
                      <a:srgbClr val="F4F6F9"/>
                    </a:solidFill>
                  </a:tcPr>
                </a:tc>
                <a:tc>
                  <a:txBody>
                    <a:bodyPr wrap="square"/>
                    <a:lstStyle/>
                    <a:p>
                      <a:pPr algn="l">
                        <a:lnSpc>
                          <a:spcPct val="104000"/>
                        </a:lnSpc>
                      </a:pPr>
                      <a:r>
                        <a:rPr sz="2100" b="0" i="0">
                          <a:solidFill>
                            <a:srgbClr val="10141A"/>
                          </a:solidFill>
                          <a:latin typeface="Arial"/>
                        </a:rPr>
                        <a:t>its share of the building</a:t>
                      </a:r>
                    </a:p>
                  </a:txBody>
                  <a:tcPr marL="60000" marR="60000" marT="35000" marB="35000" anchor="t">
                    <a:solidFill>
                      <a:srgbClr val="F4F6F9"/>
                    </a:solidFill>
                  </a:tcPr>
                </a:tc>
              </a:tr>
            </a:tbl>
          </a:graphicData>
        </a:graphic>
      </p:graphicFrame>
      <p:sp>
        <p:nvSpPr>
          <p:cNvPr id="6" name="Rectangle 5"/>
          <p:cNvSpPr/>
          <p:nvPr/>
        </p:nvSpPr>
        <p:spPr>
          <a:xfrm>
            <a:off x="552450" y="5245447"/>
            <a:ext cx="11087100" cy="1032867"/>
          </a:xfrm>
          <a:prstGeom prst="rect">
            <a:avLst/>
          </a:prstGeom>
          <a:no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Rectangle 6"/>
          <p:cNvSpPr/>
          <p:nvPr/>
        </p:nvSpPr>
        <p:spPr>
          <a:xfrm>
            <a:off x="552450" y="5245447"/>
            <a:ext cx="57150" cy="1032867"/>
          </a:xfrm>
          <a:prstGeom prst="rect">
            <a:avLst/>
          </a:prstGeom>
          <a:solidFill>
            <a:srgbClr val="162A6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776189" y="5245787"/>
            <a:ext cx="10863361" cy="1012527"/>
          </a:xfrm>
          <a:prstGeom prst="rect">
            <a:avLst/>
          </a:prstGeom>
          <a:noFill/>
        </p:spPr>
        <p:txBody>
          <a:bodyPr wrap="square" lIns="0" rIns="0" tIns="0" bIns="0">
            <a:spAutoFit/>
          </a:bodyPr>
          <a:lstStyle/>
          <a:p>
            <a:pPr algn="l">
              <a:lnSpc>
                <a:spcPct val="101700"/>
              </a:lnSpc>
              <a:spcAft>
                <a:spcPts val="0"/>
              </a:spcAft>
              <a:buNone/>
            </a:pPr>
            <a:r>
              <a:rPr sz="3200" b="1" i="0" spc="-32">
                <a:solidFill>
                  <a:srgbClr val="10141A"/>
                </a:solidFill>
                <a:latin typeface="Arial"/>
              </a:rPr>
              <a:t>Economic evaluation uses economic cost, because the question is what else those minutes could have done.</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2000" cy="876300"/>
          </a:xfrm>
          <a:prstGeom prst="rect">
            <a:avLst/>
          </a:prstGeom>
          <a:solidFill>
            <a:srgbClr val="162A6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52450" y="0"/>
            <a:ext cx="11087100" cy="876300"/>
          </a:xfrm>
          <a:prstGeom prst="rect">
            <a:avLst/>
          </a:prstGeom>
          <a:noFill/>
        </p:spPr>
        <p:txBody>
          <a:bodyPr wrap="square" lIns="0" rIns="0" tIns="0" bIns="0" anchor="ctr">
            <a:spAutoFit/>
          </a:bodyPr>
          <a:lstStyle/>
          <a:p>
            <a:pPr algn="l">
              <a:lnSpc>
                <a:spcPct val="93300"/>
              </a:lnSpc>
              <a:spcAft>
                <a:spcPts val="0"/>
              </a:spcAft>
              <a:buNone/>
            </a:pPr>
            <a:r>
              <a:rPr sz="3000" b="1" i="0" spc="-15">
                <a:solidFill>
                  <a:srgbClr val="FFFFFF"/>
                </a:solidFill>
                <a:latin typeface="Arial"/>
              </a:rPr>
              <a:t>Two choices about method</a:t>
            </a:r>
          </a:p>
        </p:txBody>
      </p:sp>
      <p:sp>
        <p:nvSpPr>
          <p:cNvPr id="4" name="Rectangle 3"/>
          <p:cNvSpPr/>
          <p:nvPr/>
        </p:nvSpPr>
        <p:spPr>
          <a:xfrm>
            <a:off x="1988493" y="1162050"/>
            <a:ext cx="4796879" cy="671215"/>
          </a:xfrm>
          <a:prstGeom prst="rect">
            <a:avLst/>
          </a:prstGeom>
          <a:solidFill>
            <a:srgbClr val="162A6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2125276" y="1229094"/>
            <a:ext cx="4523312" cy="584171"/>
          </a:xfrm>
          <a:prstGeom prst="rect">
            <a:avLst/>
          </a:prstGeom>
          <a:noFill/>
        </p:spPr>
        <p:txBody>
          <a:bodyPr wrap="square" lIns="0" rIns="0" tIns="0" bIns="0">
            <a:spAutoFit/>
          </a:bodyPr>
          <a:lstStyle/>
          <a:p>
            <a:pPr algn="l">
              <a:lnSpc>
                <a:spcPct val="83300"/>
              </a:lnSpc>
              <a:spcAft>
                <a:spcPts val="0"/>
              </a:spcAft>
              <a:buNone/>
            </a:pPr>
            <a:r>
              <a:rPr sz="1960" b="1" i="0">
                <a:solidFill>
                  <a:srgbClr val="FFFFFF"/>
                </a:solidFill>
                <a:latin typeface="Arial"/>
              </a:rPr>
              <a:t>Bottom up: count what each patient uses</a:t>
            </a:r>
          </a:p>
        </p:txBody>
      </p:sp>
      <p:sp>
        <p:nvSpPr>
          <p:cNvPr id="6" name="Rectangle 5"/>
          <p:cNvSpPr/>
          <p:nvPr/>
        </p:nvSpPr>
        <p:spPr>
          <a:xfrm>
            <a:off x="6842522" y="1162050"/>
            <a:ext cx="4797028" cy="671215"/>
          </a:xfrm>
          <a:prstGeom prst="rect">
            <a:avLst/>
          </a:prstGeom>
          <a:solidFill>
            <a:srgbClr val="162A6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6979306" y="1229094"/>
            <a:ext cx="4523461" cy="584171"/>
          </a:xfrm>
          <a:prstGeom prst="rect">
            <a:avLst/>
          </a:prstGeom>
          <a:noFill/>
        </p:spPr>
        <p:txBody>
          <a:bodyPr wrap="square" lIns="0" rIns="0" tIns="0" bIns="0">
            <a:spAutoFit/>
          </a:bodyPr>
          <a:lstStyle/>
          <a:p>
            <a:pPr algn="l">
              <a:lnSpc>
                <a:spcPct val="83300"/>
              </a:lnSpc>
              <a:spcAft>
                <a:spcPts val="0"/>
              </a:spcAft>
              <a:buNone/>
            </a:pPr>
            <a:r>
              <a:rPr sz="1960" b="1" i="0">
                <a:solidFill>
                  <a:srgbClr val="FFFFFF"/>
                </a:solidFill>
                <a:latin typeface="Arial"/>
              </a:rPr>
              <a:t>Top down: divide a total by the output</a:t>
            </a:r>
          </a:p>
        </p:txBody>
      </p:sp>
      <p:sp>
        <p:nvSpPr>
          <p:cNvPr id="8" name="TextBox 7"/>
          <p:cNvSpPr txBox="1"/>
          <p:nvPr/>
        </p:nvSpPr>
        <p:spPr>
          <a:xfrm>
            <a:off x="552450" y="1969894"/>
            <a:ext cx="1229674" cy="1088169"/>
          </a:xfrm>
          <a:prstGeom prst="rect">
            <a:avLst/>
          </a:prstGeom>
          <a:noFill/>
        </p:spPr>
        <p:txBody>
          <a:bodyPr wrap="square" lIns="0" rIns="0" tIns="0" bIns="0">
            <a:spAutoFit/>
          </a:bodyPr>
          <a:lstStyle/>
          <a:p>
            <a:pPr algn="l">
              <a:lnSpc>
                <a:spcPct val="83300"/>
              </a:lnSpc>
              <a:spcAft>
                <a:spcPts val="400"/>
              </a:spcAft>
              <a:buNone/>
            </a:pPr>
            <a:r>
              <a:rPr sz="1960" b="1" i="0">
                <a:solidFill>
                  <a:srgbClr val="47525F"/>
                </a:solidFill>
                <a:latin typeface="Arial"/>
              </a:rPr>
              <a:t>Micro</a:t>
            </a:r>
          </a:p>
          <a:p>
            <a:pPr algn="l">
              <a:lnSpc>
                <a:spcPct val="83300"/>
              </a:lnSpc>
              <a:spcAft>
                <a:spcPts val="400"/>
              </a:spcAft>
              <a:buNone/>
            </a:pPr>
            <a:r>
              <a:rPr sz="1960" b="1" i="0">
                <a:solidFill>
                  <a:srgbClr val="47525F"/>
                </a:solidFill>
                <a:latin typeface="Arial"/>
              </a:rPr>
              <a:t>costing:</a:t>
            </a:r>
          </a:p>
          <a:p>
            <a:pPr algn="l">
              <a:lnSpc>
                <a:spcPct val="83300"/>
              </a:lnSpc>
              <a:spcAft>
                <a:spcPts val="400"/>
              </a:spcAft>
              <a:buNone/>
            </a:pPr>
            <a:r>
              <a:rPr sz="1960" b="1" i="0">
                <a:solidFill>
                  <a:srgbClr val="47525F"/>
                </a:solidFill>
                <a:latin typeface="Arial"/>
              </a:rPr>
              <a:t>every item</a:t>
            </a:r>
          </a:p>
        </p:txBody>
      </p:sp>
      <p:sp>
        <p:nvSpPr>
          <p:cNvPr id="9" name="Rectangle 8"/>
          <p:cNvSpPr/>
          <p:nvPr/>
        </p:nvSpPr>
        <p:spPr>
          <a:xfrm>
            <a:off x="1988493" y="1890415"/>
            <a:ext cx="4796879" cy="1187648"/>
          </a:xfrm>
          <a:prstGeom prst="rect">
            <a:avLst/>
          </a:prstGeom>
          <a:solidFill>
            <a:srgbClr val="F4F6F9"/>
          </a:solidFill>
          <a:ln w="9525">
            <a:solidFill>
              <a:srgbClr val="CCD4DD"/>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2125276" y="1969894"/>
            <a:ext cx="4523312" cy="1088169"/>
          </a:xfrm>
          <a:prstGeom prst="rect">
            <a:avLst/>
          </a:prstGeom>
          <a:noFill/>
        </p:spPr>
        <p:txBody>
          <a:bodyPr wrap="square" lIns="0" rIns="0" tIns="0" bIns="0">
            <a:spAutoFit/>
          </a:bodyPr>
          <a:lstStyle/>
          <a:p>
            <a:pPr algn="l">
              <a:lnSpc>
                <a:spcPct val="108300"/>
              </a:lnSpc>
              <a:spcAft>
                <a:spcPts val="0"/>
              </a:spcAft>
              <a:buNone/>
            </a:pPr>
            <a:r>
              <a:rPr sz="1960" b="1" i="0">
                <a:solidFill>
                  <a:srgbClr val="10141A"/>
                </a:solidFill>
                <a:latin typeface="Arial"/>
              </a:rPr>
              <a:t>Most precise.</a:t>
            </a:r>
            <a:r>
              <a:rPr sz="1960" b="0" i="0">
                <a:solidFill>
                  <a:srgbClr val="10141A"/>
                </a:solidFill>
                <a:latin typeface="Arial"/>
              </a:rPr>
              <a:t> Minutes timed, items counted, priced one by one. Slow; can miss shared costs.</a:t>
            </a:r>
          </a:p>
        </p:txBody>
      </p:sp>
      <p:sp>
        <p:nvSpPr>
          <p:cNvPr id="11" name="Rectangle 10"/>
          <p:cNvSpPr/>
          <p:nvPr/>
        </p:nvSpPr>
        <p:spPr>
          <a:xfrm>
            <a:off x="6842522" y="1890415"/>
            <a:ext cx="4797028" cy="1187648"/>
          </a:xfrm>
          <a:prstGeom prst="rect">
            <a:avLst/>
          </a:prstGeom>
          <a:solidFill>
            <a:srgbClr val="F4F6F9"/>
          </a:solidFill>
          <a:ln w="9525">
            <a:solidFill>
              <a:srgbClr val="CCD4DD"/>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6979306" y="1969894"/>
            <a:ext cx="4523461" cy="1088169"/>
          </a:xfrm>
          <a:prstGeom prst="rect">
            <a:avLst/>
          </a:prstGeom>
          <a:noFill/>
        </p:spPr>
        <p:txBody>
          <a:bodyPr wrap="square" lIns="0" rIns="0" tIns="0" bIns="0">
            <a:spAutoFit/>
          </a:bodyPr>
          <a:lstStyle/>
          <a:p>
            <a:pPr algn="l">
              <a:lnSpc>
                <a:spcPct val="108300"/>
              </a:lnSpc>
              <a:spcAft>
                <a:spcPts val="0"/>
              </a:spcAft>
              <a:buNone/>
            </a:pPr>
            <a:r>
              <a:rPr sz="1960" b="0" i="0">
                <a:solidFill>
                  <a:srgbClr val="10141A"/>
                </a:solidFill>
                <a:latin typeface="Arial"/>
              </a:rPr>
              <a:t>Department totals split finely by activity. Captures overheads; needs good accounts.</a:t>
            </a:r>
          </a:p>
        </p:txBody>
      </p:sp>
      <p:sp>
        <p:nvSpPr>
          <p:cNvPr id="13" name="TextBox 12"/>
          <p:cNvSpPr txBox="1"/>
          <p:nvPr/>
        </p:nvSpPr>
        <p:spPr>
          <a:xfrm>
            <a:off x="552450" y="3214692"/>
            <a:ext cx="1229674" cy="1088169"/>
          </a:xfrm>
          <a:prstGeom prst="rect">
            <a:avLst/>
          </a:prstGeom>
          <a:noFill/>
        </p:spPr>
        <p:txBody>
          <a:bodyPr wrap="square" lIns="0" rIns="0" tIns="0" bIns="0">
            <a:spAutoFit/>
          </a:bodyPr>
          <a:lstStyle/>
          <a:p>
            <a:pPr algn="l">
              <a:lnSpc>
                <a:spcPct val="83300"/>
              </a:lnSpc>
              <a:spcAft>
                <a:spcPts val="400"/>
              </a:spcAft>
              <a:buNone/>
            </a:pPr>
            <a:r>
              <a:rPr sz="1960" b="1" i="0">
                <a:solidFill>
                  <a:srgbClr val="47525F"/>
                </a:solidFill>
                <a:latin typeface="Arial"/>
              </a:rPr>
              <a:t>Gross</a:t>
            </a:r>
          </a:p>
          <a:p>
            <a:pPr algn="l">
              <a:lnSpc>
                <a:spcPct val="83300"/>
              </a:lnSpc>
              <a:spcAft>
                <a:spcPts val="400"/>
              </a:spcAft>
              <a:buNone/>
            </a:pPr>
            <a:r>
              <a:rPr sz="1960" b="1" i="0">
                <a:solidFill>
                  <a:srgbClr val="47525F"/>
                </a:solidFill>
                <a:latin typeface="Arial"/>
              </a:rPr>
              <a:t>costing:</a:t>
            </a:r>
          </a:p>
          <a:p>
            <a:pPr algn="l">
              <a:lnSpc>
                <a:spcPct val="83300"/>
              </a:lnSpc>
              <a:spcAft>
                <a:spcPts val="400"/>
              </a:spcAft>
              <a:buNone/>
            </a:pPr>
            <a:r>
              <a:rPr sz="1960" b="1" i="0">
                <a:solidFill>
                  <a:srgbClr val="47525F"/>
                </a:solidFill>
                <a:latin typeface="Arial"/>
              </a:rPr>
              <a:t>big blocks</a:t>
            </a:r>
          </a:p>
        </p:txBody>
      </p:sp>
      <p:sp>
        <p:nvSpPr>
          <p:cNvPr id="14" name="Rectangle 13"/>
          <p:cNvSpPr/>
          <p:nvPr/>
        </p:nvSpPr>
        <p:spPr>
          <a:xfrm>
            <a:off x="1988493" y="3135213"/>
            <a:ext cx="4796879" cy="1187648"/>
          </a:xfrm>
          <a:prstGeom prst="rect">
            <a:avLst/>
          </a:prstGeom>
          <a:solidFill>
            <a:srgbClr val="F4F6F9"/>
          </a:solidFill>
          <a:ln w="9525">
            <a:solidFill>
              <a:srgbClr val="CCD4DD"/>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TextBox 14"/>
          <p:cNvSpPr txBox="1"/>
          <p:nvPr/>
        </p:nvSpPr>
        <p:spPr>
          <a:xfrm>
            <a:off x="2125276" y="3214692"/>
            <a:ext cx="4523312" cy="1088169"/>
          </a:xfrm>
          <a:prstGeom prst="rect">
            <a:avLst/>
          </a:prstGeom>
          <a:noFill/>
        </p:spPr>
        <p:txBody>
          <a:bodyPr wrap="square" lIns="0" rIns="0" tIns="0" bIns="0">
            <a:spAutoFit/>
          </a:bodyPr>
          <a:lstStyle/>
          <a:p>
            <a:pPr algn="l">
              <a:lnSpc>
                <a:spcPct val="108300"/>
              </a:lnSpc>
              <a:spcAft>
                <a:spcPts val="0"/>
              </a:spcAft>
              <a:buNone/>
            </a:pPr>
            <a:r>
              <a:rPr sz="1960" b="0" i="0">
                <a:solidFill>
                  <a:srgbClr val="10141A"/>
                </a:solidFill>
                <a:latin typeface="Arial"/>
              </a:rPr>
              <a:t>A few large components per patient: a bed-day, an operation, a course of drugs.</a:t>
            </a:r>
          </a:p>
        </p:txBody>
      </p:sp>
      <p:sp>
        <p:nvSpPr>
          <p:cNvPr id="16" name="Rectangle 15"/>
          <p:cNvSpPr/>
          <p:nvPr/>
        </p:nvSpPr>
        <p:spPr>
          <a:xfrm>
            <a:off x="6842522" y="3135213"/>
            <a:ext cx="4797028" cy="1187648"/>
          </a:xfrm>
          <a:prstGeom prst="rect">
            <a:avLst/>
          </a:prstGeom>
          <a:solidFill>
            <a:srgbClr val="F4F6F9"/>
          </a:solidFill>
          <a:ln w="9525">
            <a:solidFill>
              <a:srgbClr val="CCD4DD"/>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TextBox 16"/>
          <p:cNvSpPr txBox="1"/>
          <p:nvPr/>
        </p:nvSpPr>
        <p:spPr>
          <a:xfrm>
            <a:off x="6979306" y="3214692"/>
            <a:ext cx="4523461" cy="1088169"/>
          </a:xfrm>
          <a:prstGeom prst="rect">
            <a:avLst/>
          </a:prstGeom>
          <a:noFill/>
        </p:spPr>
        <p:txBody>
          <a:bodyPr wrap="square" lIns="0" rIns="0" tIns="0" bIns="0">
            <a:spAutoFit/>
          </a:bodyPr>
          <a:lstStyle/>
          <a:p>
            <a:pPr algn="l">
              <a:lnSpc>
                <a:spcPct val="108300"/>
              </a:lnSpc>
              <a:spcAft>
                <a:spcPts val="0"/>
              </a:spcAft>
              <a:buNone/>
            </a:pPr>
            <a:r>
              <a:rPr sz="1960" b="1" i="0">
                <a:solidFill>
                  <a:srgbClr val="10141A"/>
                </a:solidFill>
                <a:latin typeface="Arial"/>
              </a:rPr>
              <a:t>Fastest.</a:t>
            </a:r>
            <a:r>
              <a:rPr sz="1960" b="0" i="0">
                <a:solidFill>
                  <a:srgbClr val="10141A"/>
                </a:solidFill>
                <a:latin typeface="Arial"/>
              </a:rPr>
              <a:t> Annual budget ÷ patients. Every patient looks average.</a:t>
            </a:r>
          </a:p>
        </p:txBody>
      </p:sp>
      <p:sp>
        <p:nvSpPr>
          <p:cNvPr id="18" name="Rectangle 17"/>
          <p:cNvSpPr/>
          <p:nvPr/>
        </p:nvSpPr>
        <p:spPr>
          <a:xfrm>
            <a:off x="552450" y="4505920"/>
            <a:ext cx="11087100" cy="536674"/>
          </a:xfrm>
          <a:prstGeom prst="rect">
            <a:avLst/>
          </a:prstGeom>
          <a:no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 name="Rectangle 18"/>
          <p:cNvSpPr/>
          <p:nvPr/>
        </p:nvSpPr>
        <p:spPr>
          <a:xfrm>
            <a:off x="552450" y="4505920"/>
            <a:ext cx="57150" cy="536674"/>
          </a:xfrm>
          <a:prstGeom prst="rect">
            <a:avLst/>
          </a:prstGeom>
          <a:solidFill>
            <a:srgbClr val="162A6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0" name="TextBox 19"/>
          <p:cNvSpPr txBox="1"/>
          <p:nvPr/>
        </p:nvSpPr>
        <p:spPr>
          <a:xfrm>
            <a:off x="776189" y="4506260"/>
            <a:ext cx="10863361" cy="516334"/>
          </a:xfrm>
          <a:prstGeom prst="rect">
            <a:avLst/>
          </a:prstGeom>
          <a:noFill/>
        </p:spPr>
        <p:txBody>
          <a:bodyPr wrap="square" lIns="0" rIns="0" tIns="0" bIns="0">
            <a:spAutoFit/>
          </a:bodyPr>
          <a:lstStyle/>
          <a:p>
            <a:pPr algn="l">
              <a:lnSpc>
                <a:spcPct val="101700"/>
              </a:lnSpc>
              <a:spcAft>
                <a:spcPts val="0"/>
              </a:spcAft>
              <a:buNone/>
            </a:pPr>
            <a:r>
              <a:rPr sz="3200" b="1" i="0" spc="-32">
                <a:solidFill>
                  <a:srgbClr val="10141A"/>
                </a:solidFill>
                <a:latin typeface="Arial"/>
              </a:rPr>
              <a:t>Precision where the money is; gross costing for the rest.</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2000" cy="876300"/>
          </a:xfrm>
          <a:prstGeom prst="rect">
            <a:avLst/>
          </a:prstGeom>
          <a:solidFill>
            <a:srgbClr val="162A6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52450" y="0"/>
            <a:ext cx="11087100" cy="876300"/>
          </a:xfrm>
          <a:prstGeom prst="rect">
            <a:avLst/>
          </a:prstGeom>
          <a:noFill/>
        </p:spPr>
        <p:txBody>
          <a:bodyPr wrap="square" lIns="0" rIns="0" tIns="0" bIns="0" anchor="ctr">
            <a:spAutoFit/>
          </a:bodyPr>
          <a:lstStyle/>
          <a:p>
            <a:pPr algn="l">
              <a:lnSpc>
                <a:spcPct val="93300"/>
              </a:lnSpc>
              <a:spcAft>
                <a:spcPts val="0"/>
              </a:spcAft>
              <a:buNone/>
            </a:pPr>
            <a:r>
              <a:rPr sz="3000" b="1" i="0" spc="-15">
                <a:solidFill>
                  <a:srgbClr val="FFFFFF"/>
                </a:solidFill>
                <a:latin typeface="Arial"/>
              </a:rPr>
              <a:t>Bottom up and top down, side by side</a:t>
            </a:r>
          </a:p>
        </p:txBody>
      </p:sp>
      <p:sp>
        <p:nvSpPr>
          <p:cNvPr id="4" name="Rectangle 3"/>
          <p:cNvSpPr/>
          <p:nvPr/>
        </p:nvSpPr>
        <p:spPr>
          <a:xfrm>
            <a:off x="552450" y="1162050"/>
            <a:ext cx="5463629" cy="3206502"/>
          </a:xfrm>
          <a:prstGeom prst="rect">
            <a:avLst/>
          </a:prstGeom>
          <a:solidFill>
            <a:srgbClr val="F4F6F9"/>
          </a:solidFill>
          <a:ln w="9525">
            <a:solidFill>
              <a:srgbClr val="CCD4DD"/>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552450" y="1162050"/>
            <a:ext cx="38100" cy="3206502"/>
          </a:xfrm>
          <a:prstGeom prst="rect">
            <a:avLst/>
          </a:prstGeom>
          <a:solidFill>
            <a:srgbClr val="17683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803672" y="1311416"/>
            <a:ext cx="4989761" cy="294829"/>
          </a:xfrm>
          <a:prstGeom prst="rect">
            <a:avLst/>
          </a:prstGeom>
          <a:noFill/>
        </p:spPr>
        <p:txBody>
          <a:bodyPr wrap="square" lIns="0" rIns="0" tIns="0" bIns="0">
            <a:spAutoFit/>
          </a:bodyPr>
          <a:lstStyle/>
          <a:p>
            <a:pPr algn="l">
              <a:lnSpc>
                <a:spcPct val="83300"/>
              </a:lnSpc>
              <a:spcAft>
                <a:spcPts val="0"/>
              </a:spcAft>
              <a:buNone/>
            </a:pPr>
            <a:r>
              <a:rPr sz="2320" b="1" i="0" spc="-23">
                <a:solidFill>
                  <a:srgbClr val="1B3E8F"/>
                </a:solidFill>
                <a:latin typeface="Arial"/>
              </a:rPr>
              <a:t>Bottom up</a:t>
            </a:r>
          </a:p>
        </p:txBody>
      </p:sp>
      <p:sp>
        <p:nvSpPr>
          <p:cNvPr id="7" name="TextBox 6"/>
          <p:cNvSpPr txBox="1"/>
          <p:nvPr/>
        </p:nvSpPr>
        <p:spPr>
          <a:xfrm>
            <a:off x="803672" y="1694649"/>
            <a:ext cx="4989761" cy="781645"/>
          </a:xfrm>
          <a:prstGeom prst="rect">
            <a:avLst/>
          </a:prstGeom>
          <a:noFill/>
        </p:spPr>
        <p:txBody>
          <a:bodyPr wrap="square" lIns="0" rIns="0" tIns="0" bIns="0">
            <a:spAutoFit/>
          </a:bodyPr>
          <a:lstStyle/>
          <a:p>
            <a:pPr algn="l">
              <a:lnSpc>
                <a:spcPct val="116700"/>
              </a:lnSpc>
              <a:spcAft>
                <a:spcPts val="0"/>
              </a:spcAft>
              <a:buNone/>
            </a:pPr>
            <a:r>
              <a:rPr sz="2200" b="0" i="0">
                <a:solidFill>
                  <a:srgbClr val="10141A"/>
                </a:solidFill>
                <a:latin typeface="Arial"/>
              </a:rPr>
              <a:t>Follow patients. Time the staff, count the items, price each.</a:t>
            </a:r>
          </a:p>
        </p:txBody>
      </p:sp>
      <p:sp>
        <p:nvSpPr>
          <p:cNvPr id="8" name="TextBox 7"/>
          <p:cNvSpPr txBox="1"/>
          <p:nvPr/>
        </p:nvSpPr>
        <p:spPr>
          <a:xfrm>
            <a:off x="803672" y="2615895"/>
            <a:ext cx="4989761" cy="1172468"/>
          </a:xfrm>
          <a:prstGeom prst="rect">
            <a:avLst/>
          </a:prstGeom>
          <a:noFill/>
        </p:spPr>
        <p:txBody>
          <a:bodyPr wrap="square" lIns="0" rIns="0" tIns="0" bIns="0">
            <a:spAutoFit/>
          </a:bodyPr>
          <a:lstStyle/>
          <a:p>
            <a:pPr algn="l">
              <a:lnSpc>
                <a:spcPct val="116700"/>
              </a:lnSpc>
              <a:spcAft>
                <a:spcPts val="400"/>
              </a:spcAft>
              <a:buNone/>
            </a:pPr>
            <a:r>
              <a:rPr sz="2200" b="1" i="0">
                <a:solidFill>
                  <a:srgbClr val="10141A"/>
                </a:solidFill>
                <a:latin typeface="Arial"/>
              </a:rPr>
              <a:t>Sees</a:t>
            </a:r>
            <a:r>
              <a:rPr sz="2200" b="0" i="0">
                <a:solidFill>
                  <a:srgbClr val="10141A"/>
                </a:solidFill>
                <a:latin typeface="Arial"/>
              </a:rPr>
              <a:t> variation between patients.</a:t>
            </a:r>
          </a:p>
          <a:p>
            <a:pPr algn="l">
              <a:lnSpc>
                <a:spcPct val="116700"/>
              </a:lnSpc>
              <a:spcAft>
                <a:spcPts val="400"/>
              </a:spcAft>
              <a:buNone/>
            </a:pPr>
            <a:r>
              <a:rPr sz="2200" b="1" i="0">
                <a:solidFill>
                  <a:srgbClr val="10141A"/>
                </a:solidFill>
                <a:latin typeface="Arial"/>
              </a:rPr>
              <a:t>Misses</a:t>
            </a:r>
            <a:r>
              <a:rPr sz="2200" b="0" i="0">
                <a:solidFill>
                  <a:srgbClr val="10141A"/>
                </a:solidFill>
                <a:latin typeface="Arial"/>
              </a:rPr>
              <a:t> anything nobody thought to count: supervision, idle time, overheads.</a:t>
            </a:r>
          </a:p>
        </p:txBody>
      </p:sp>
      <p:sp>
        <p:nvSpPr>
          <p:cNvPr id="9" name="Rectangle 8"/>
          <p:cNvSpPr/>
          <p:nvPr/>
        </p:nvSpPr>
        <p:spPr>
          <a:xfrm>
            <a:off x="6175921" y="1162050"/>
            <a:ext cx="5463629" cy="3206502"/>
          </a:xfrm>
          <a:prstGeom prst="rect">
            <a:avLst/>
          </a:prstGeom>
          <a:solidFill>
            <a:srgbClr val="F4F6F9"/>
          </a:solidFill>
          <a:ln w="9525">
            <a:solidFill>
              <a:srgbClr val="CCD4DD"/>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Rectangle 9"/>
          <p:cNvSpPr/>
          <p:nvPr/>
        </p:nvSpPr>
        <p:spPr>
          <a:xfrm>
            <a:off x="6175921" y="1162050"/>
            <a:ext cx="38100" cy="3206502"/>
          </a:xfrm>
          <a:prstGeom prst="rect">
            <a:avLst/>
          </a:prstGeom>
          <a:solidFill>
            <a:srgbClr val="162A6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6427143" y="1311416"/>
            <a:ext cx="4989761" cy="294829"/>
          </a:xfrm>
          <a:prstGeom prst="rect">
            <a:avLst/>
          </a:prstGeom>
          <a:noFill/>
        </p:spPr>
        <p:txBody>
          <a:bodyPr wrap="square" lIns="0" rIns="0" tIns="0" bIns="0">
            <a:spAutoFit/>
          </a:bodyPr>
          <a:lstStyle/>
          <a:p>
            <a:pPr algn="l">
              <a:lnSpc>
                <a:spcPct val="83300"/>
              </a:lnSpc>
              <a:spcAft>
                <a:spcPts val="0"/>
              </a:spcAft>
              <a:buNone/>
            </a:pPr>
            <a:r>
              <a:rPr sz="2320" b="1" i="0" spc="-23">
                <a:solidFill>
                  <a:srgbClr val="1B3E8F"/>
                </a:solidFill>
                <a:latin typeface="Arial"/>
              </a:rPr>
              <a:t>Top down</a:t>
            </a:r>
          </a:p>
        </p:txBody>
      </p:sp>
      <p:sp>
        <p:nvSpPr>
          <p:cNvPr id="12" name="TextBox 11"/>
          <p:cNvSpPr txBox="1"/>
          <p:nvPr/>
        </p:nvSpPr>
        <p:spPr>
          <a:xfrm>
            <a:off x="6427143" y="1694649"/>
            <a:ext cx="4989761" cy="781645"/>
          </a:xfrm>
          <a:prstGeom prst="rect">
            <a:avLst/>
          </a:prstGeom>
          <a:noFill/>
        </p:spPr>
        <p:txBody>
          <a:bodyPr wrap="square" lIns="0" rIns="0" tIns="0" bIns="0">
            <a:spAutoFit/>
          </a:bodyPr>
          <a:lstStyle/>
          <a:p>
            <a:pPr algn="l">
              <a:lnSpc>
                <a:spcPct val="116700"/>
              </a:lnSpc>
              <a:spcAft>
                <a:spcPts val="0"/>
              </a:spcAft>
              <a:buNone/>
            </a:pPr>
            <a:r>
              <a:rPr sz="2200" b="0" i="0">
                <a:solidFill>
                  <a:srgbClr val="10141A"/>
                </a:solidFill>
                <a:latin typeface="Arial"/>
              </a:rPr>
              <a:t>Start from the department's annual spend. Divide by patients, or bed-days.</a:t>
            </a:r>
          </a:p>
        </p:txBody>
      </p:sp>
      <p:sp>
        <p:nvSpPr>
          <p:cNvPr id="13" name="TextBox 12"/>
          <p:cNvSpPr txBox="1"/>
          <p:nvPr/>
        </p:nvSpPr>
        <p:spPr>
          <a:xfrm>
            <a:off x="6427143" y="2615895"/>
            <a:ext cx="4989761" cy="1563291"/>
          </a:xfrm>
          <a:prstGeom prst="rect">
            <a:avLst/>
          </a:prstGeom>
          <a:noFill/>
        </p:spPr>
        <p:txBody>
          <a:bodyPr wrap="square" lIns="0" rIns="0" tIns="0" bIns="0">
            <a:spAutoFit/>
          </a:bodyPr>
          <a:lstStyle/>
          <a:p>
            <a:pPr algn="l">
              <a:lnSpc>
                <a:spcPct val="116700"/>
              </a:lnSpc>
              <a:spcAft>
                <a:spcPts val="400"/>
              </a:spcAft>
              <a:buNone/>
            </a:pPr>
            <a:r>
              <a:rPr sz="2200" b="1" i="0">
                <a:solidFill>
                  <a:srgbClr val="10141A"/>
                </a:solidFill>
                <a:latin typeface="Arial"/>
              </a:rPr>
              <a:t>Sees</a:t>
            </a:r>
            <a:r>
              <a:rPr sz="2200" b="0" i="0">
                <a:solidFill>
                  <a:srgbClr val="10141A"/>
                </a:solidFill>
                <a:latin typeface="Arial"/>
              </a:rPr>
              <a:t> every rupee the department spends.</a:t>
            </a:r>
          </a:p>
          <a:p>
            <a:pPr algn="l">
              <a:lnSpc>
                <a:spcPct val="116700"/>
              </a:lnSpc>
              <a:spcAft>
                <a:spcPts val="400"/>
              </a:spcAft>
              <a:buNone/>
            </a:pPr>
            <a:r>
              <a:rPr sz="2200" b="1" i="0">
                <a:solidFill>
                  <a:srgbClr val="10141A"/>
                </a:solidFill>
                <a:latin typeface="Arial"/>
              </a:rPr>
              <a:t>Misses</a:t>
            </a:r>
            <a:r>
              <a:rPr sz="2200" b="0" i="0">
                <a:solidFill>
                  <a:srgbClr val="10141A"/>
                </a:solidFill>
                <a:latin typeface="Arial"/>
              </a:rPr>
              <a:t> that a complex case uses more than a simple one.</a:t>
            </a:r>
          </a:p>
        </p:txBody>
      </p:sp>
      <p:sp>
        <p:nvSpPr>
          <p:cNvPr id="14" name="Rectangle 13"/>
          <p:cNvSpPr/>
          <p:nvPr/>
        </p:nvSpPr>
        <p:spPr>
          <a:xfrm>
            <a:off x="552450" y="4551611"/>
            <a:ext cx="11087100" cy="536674"/>
          </a:xfrm>
          <a:prstGeom prst="rect">
            <a:avLst/>
          </a:prstGeom>
          <a:no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Rectangle 14"/>
          <p:cNvSpPr/>
          <p:nvPr/>
        </p:nvSpPr>
        <p:spPr>
          <a:xfrm>
            <a:off x="552450" y="4551611"/>
            <a:ext cx="57150" cy="536674"/>
          </a:xfrm>
          <a:prstGeom prst="rect">
            <a:avLst/>
          </a:prstGeom>
          <a:solidFill>
            <a:srgbClr val="17683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TextBox 15"/>
          <p:cNvSpPr txBox="1"/>
          <p:nvPr/>
        </p:nvSpPr>
        <p:spPr>
          <a:xfrm>
            <a:off x="776189" y="4551951"/>
            <a:ext cx="10863361" cy="516334"/>
          </a:xfrm>
          <a:prstGeom prst="rect">
            <a:avLst/>
          </a:prstGeom>
          <a:noFill/>
        </p:spPr>
        <p:txBody>
          <a:bodyPr wrap="square" lIns="0" rIns="0" tIns="0" bIns="0">
            <a:spAutoFit/>
          </a:bodyPr>
          <a:lstStyle/>
          <a:p>
            <a:pPr algn="l">
              <a:lnSpc>
                <a:spcPct val="101700"/>
              </a:lnSpc>
              <a:spcAft>
                <a:spcPts val="0"/>
              </a:spcAft>
              <a:buNone/>
            </a:pPr>
            <a:r>
              <a:rPr sz="3200" b="1" i="0" spc="-32">
                <a:solidFill>
                  <a:srgbClr val="10141A"/>
                </a:solidFill>
                <a:latin typeface="Arial"/>
              </a:rPr>
              <a:t>India's national hospital costing uses both.</a:t>
            </a:r>
          </a:p>
        </p:txBody>
      </p:sp>
      <p:sp>
        <p:nvSpPr>
          <p:cNvPr id="17" name="TextBox 16"/>
          <p:cNvSpPr txBox="1"/>
          <p:nvPr/>
        </p:nvSpPr>
        <p:spPr>
          <a:xfrm>
            <a:off x="552450" y="5251343"/>
            <a:ext cx="11087100" cy="781645"/>
          </a:xfrm>
          <a:prstGeom prst="rect">
            <a:avLst/>
          </a:prstGeom>
          <a:noFill/>
        </p:spPr>
        <p:txBody>
          <a:bodyPr wrap="square" lIns="0" rIns="0" tIns="0" bIns="0">
            <a:spAutoFit/>
          </a:bodyPr>
          <a:lstStyle/>
          <a:p>
            <a:pPr algn="l">
              <a:lnSpc>
                <a:spcPct val="116700"/>
              </a:lnSpc>
              <a:spcAft>
                <a:spcPts val="0"/>
              </a:spcAft>
              <a:buNone/>
            </a:pPr>
            <a:r>
              <a:rPr sz="2200" b="0" i="0">
                <a:solidFill>
                  <a:srgbClr val="47525F"/>
                </a:solidFill>
                <a:latin typeface="Arial"/>
              </a:rPr>
              <a:t>The Cost of Health Services in India study planned a mixed top-down and bottom-up method across 52 public and 40 private hospitals in 13 states.</a:t>
            </a:r>
          </a:p>
        </p:txBody>
      </p:sp>
      <p:sp>
        <p:nvSpPr>
          <p:cNvPr id="18" name="Rectangle 17"/>
          <p:cNvSpPr/>
          <p:nvPr/>
        </p:nvSpPr>
        <p:spPr>
          <a:xfrm>
            <a:off x="552450" y="6192589"/>
            <a:ext cx="11087100" cy="9525"/>
          </a:xfrm>
          <a:prstGeom prst="rect">
            <a:avLst/>
          </a:prstGeom>
          <a:solidFill>
            <a:srgbClr val="CCD4D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 name="TextBox 18"/>
          <p:cNvSpPr txBox="1"/>
          <p:nvPr/>
        </p:nvSpPr>
        <p:spPr>
          <a:xfrm>
            <a:off x="552450" y="6261410"/>
            <a:ext cx="11087100" cy="258098"/>
          </a:xfrm>
          <a:prstGeom prst="rect">
            <a:avLst/>
          </a:prstGeom>
          <a:noFill/>
        </p:spPr>
        <p:txBody>
          <a:bodyPr wrap="square" lIns="0" rIns="0" tIns="0" bIns="0">
            <a:spAutoFit/>
          </a:bodyPr>
          <a:lstStyle/>
          <a:p>
            <a:pPr algn="l">
              <a:lnSpc>
                <a:spcPct val="116700"/>
              </a:lnSpc>
              <a:spcAft>
                <a:spcPts val="0"/>
              </a:spcAft>
              <a:buNone/>
            </a:pPr>
            <a:r>
              <a:rPr sz="1400" b="0" i="0">
                <a:solidFill>
                  <a:srgbClr val="75808D"/>
                </a:solidFill>
                <a:latin typeface="Arial"/>
              </a:rPr>
              <a:t>Prinja, Singh, Guinness, Rajsekar, Bhargava, </a:t>
            </a:r>
            <a:r>
              <a:rPr sz="1400" b="0" i="1">
                <a:solidFill>
                  <a:srgbClr val="75808D"/>
                </a:solidFill>
                <a:latin typeface="Arial"/>
              </a:rPr>
              <a:t>BMJ Open</a:t>
            </a:r>
            <a:r>
              <a:rPr sz="1400" b="0" i="0">
                <a:solidFill>
                  <a:srgbClr val="75808D"/>
                </a:solidFill>
                <a:latin typeface="Arial"/>
              </a:rPr>
              <a:t>, 2020.</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2000" cy="876300"/>
          </a:xfrm>
          <a:prstGeom prst="rect">
            <a:avLst/>
          </a:prstGeom>
          <a:solidFill>
            <a:srgbClr val="162A6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52450" y="0"/>
            <a:ext cx="11087100" cy="876300"/>
          </a:xfrm>
          <a:prstGeom prst="rect">
            <a:avLst/>
          </a:prstGeom>
          <a:noFill/>
        </p:spPr>
        <p:txBody>
          <a:bodyPr wrap="square" lIns="0" rIns="0" tIns="0" bIns="0" anchor="ctr">
            <a:spAutoFit/>
          </a:bodyPr>
          <a:lstStyle/>
          <a:p>
            <a:pPr algn="l">
              <a:lnSpc>
                <a:spcPct val="93300"/>
              </a:lnSpc>
              <a:spcAft>
                <a:spcPts val="0"/>
              </a:spcAft>
              <a:buNone/>
            </a:pPr>
            <a:r>
              <a:rPr sz="3000" b="1" i="0" spc="-15">
                <a:solidFill>
                  <a:srgbClr val="FFFFFF"/>
                </a:solidFill>
                <a:latin typeface="Arial"/>
              </a:rPr>
              <a:t>Staff time: usually the biggest line</a:t>
            </a:r>
          </a:p>
        </p:txBody>
      </p:sp>
      <p:pic>
        <p:nvPicPr>
          <p:cNvPr id="4" name="Picture 3" descr="costing-8-0.png"/>
          <p:cNvPicPr>
            <a:picLocks noChangeAspect="1"/>
          </p:cNvPicPr>
          <p:nvPr/>
        </p:nvPicPr>
        <p:blipFill>
          <a:blip r:embed="rId2"/>
          <a:stretch>
            <a:fillRect/>
          </a:stretch>
        </p:blipFill>
        <p:spPr>
          <a:xfrm>
            <a:off x="552450" y="1162050"/>
            <a:ext cx="11087100" cy="1339155"/>
          </a:xfrm>
          <a:prstGeom prst="rect">
            <a:avLst/>
          </a:prstGeom>
        </p:spPr>
      </p:pic>
      <p:sp>
        <p:nvSpPr>
          <p:cNvPr id="5" name="TextBox 4"/>
          <p:cNvSpPr txBox="1"/>
          <p:nvPr/>
        </p:nvSpPr>
        <p:spPr>
          <a:xfrm>
            <a:off x="552450" y="2570651"/>
            <a:ext cx="11087100" cy="716161"/>
          </a:xfrm>
          <a:prstGeom prst="rect">
            <a:avLst/>
          </a:prstGeom>
          <a:noFill/>
        </p:spPr>
        <p:txBody>
          <a:bodyPr wrap="square" lIns="0" rIns="0" tIns="0" bIns="0">
            <a:spAutoFit/>
          </a:bodyPr>
          <a:lstStyle/>
          <a:p>
            <a:pPr algn="ctr">
              <a:lnSpc>
                <a:spcPct val="116700"/>
              </a:lnSpc>
              <a:spcAft>
                <a:spcPts val="0"/>
              </a:spcAft>
              <a:buNone/>
            </a:pPr>
            <a:r>
              <a:rPr sz="2010" b="0" i="0">
                <a:solidFill>
                  <a:srgbClr val="47525F"/>
                </a:solidFill>
                <a:latin typeface="Arial"/>
              </a:rPr>
              <a:t>Available minutes: working days × productive hours × 60. Leave, teaching and admin are not available.</a:t>
            </a:r>
          </a:p>
        </p:txBody>
      </p:sp>
      <p:graphicFrame>
        <p:nvGraphicFramePr>
          <p:cNvPr id="6" name="Table 5"/>
          <p:cNvGraphicFramePr>
            <a:graphicFrameLocks noGrp="1"/>
          </p:cNvGraphicFramePr>
          <p:nvPr/>
        </p:nvGraphicFramePr>
        <p:xfrm>
          <a:off x="552450" y="3383459"/>
          <a:ext cx="11087100" cy="2150715"/>
        </p:xfrm>
        <a:graphic>
          <a:graphicData uri="http://schemas.openxmlformats.org/drawingml/2006/table">
            <a:tbl>
              <a:tblPr firstRow="1">
                <a:tableStyleId>{5C22544A-7EE6-4342-B048-85BDC9FD1C3A}</a:tableStyleId>
              </a:tblPr>
              <a:tblGrid>
                <a:gridCol w="8420398"/>
                <a:gridCol w="2666702"/>
              </a:tblGrid>
              <a:tr h="537678">
                <a:tc>
                  <a:txBody>
                    <a:bodyPr wrap="square"/>
                    <a:lstStyle/>
                    <a:p>
                      <a:pPr algn="l">
                        <a:lnSpc>
                          <a:spcPct val="104000"/>
                        </a:lnSpc>
                      </a:pPr>
                      <a:r>
                        <a:rPr sz="2100" b="1" i="0">
                          <a:solidFill>
                            <a:srgbClr val="FFFFFF"/>
                          </a:solidFill>
                          <a:latin typeface="Arial"/>
                        </a:rPr>
                        <a:t>Constructed example</a:t>
                      </a:r>
                    </a:p>
                  </a:txBody>
                  <a:tcPr marL="60000" marR="60000" marT="35000" marB="35000" anchor="t">
                    <a:solidFill>
                      <a:srgbClr val="162A6C"/>
                    </a:solidFill>
                  </a:tcPr>
                </a:tc>
                <a:tc>
                  <a:txBody>
                    <a:bodyPr wrap="square"/>
                    <a:lstStyle/>
                    <a:p>
                      <a:pPr algn="r">
                        <a:lnSpc>
                          <a:spcPct val="104000"/>
                        </a:lnSpc>
                      </a:pPr>
                      <a:r>
                        <a:rPr sz="2100" b="1" i="0">
                          <a:solidFill>
                            <a:srgbClr val="FFFFFF"/>
                          </a:solidFill>
                          <a:latin typeface="Arial"/>
                        </a:rPr>
                        <a:t>Value</a:t>
                      </a:r>
                    </a:p>
                  </a:txBody>
                  <a:tcPr marL="60000" marR="60000" marT="35000" marB="35000" anchor="t">
                    <a:solidFill>
                      <a:srgbClr val="162A6C"/>
                    </a:solidFill>
                  </a:tcPr>
                </a:tc>
              </a:tr>
              <a:tr h="537678">
                <a:tc>
                  <a:txBody>
                    <a:bodyPr wrap="square"/>
                    <a:lstStyle/>
                    <a:p>
                      <a:pPr algn="l">
                        <a:lnSpc>
                          <a:spcPct val="104000"/>
                        </a:lnSpc>
                      </a:pPr>
                      <a:r>
                        <a:rPr sz="2100" b="0" i="0">
                          <a:solidFill>
                            <a:srgbClr val="10141A"/>
                          </a:solidFill>
                          <a:latin typeface="Arial"/>
                        </a:rPr>
                        <a:t>Staff nurse, monthly gross</a:t>
                      </a:r>
                    </a:p>
                  </a:txBody>
                  <a:tcPr marL="60000" marR="60000" marT="35000" marB="35000" anchor="t">
                    <a:solidFill>
                      <a:srgbClr val="F4F6F9"/>
                    </a:solidFill>
                  </a:tcPr>
                </a:tc>
                <a:tc>
                  <a:txBody>
                    <a:bodyPr wrap="square"/>
                    <a:lstStyle/>
                    <a:p>
                      <a:pPr algn="r">
                        <a:lnSpc>
                          <a:spcPct val="104000"/>
                        </a:lnSpc>
                      </a:pPr>
                      <a:r>
                        <a:rPr sz="2100" b="0" i="0">
                          <a:solidFill>
                            <a:srgbClr val="10141A"/>
                          </a:solidFill>
                          <a:latin typeface="Arial"/>
                        </a:rPr>
                        <a:t>₹60,000</a:t>
                      </a:r>
                    </a:p>
                  </a:txBody>
                  <a:tcPr marL="60000" marR="60000" marT="35000" marB="35000" anchor="t">
                    <a:solidFill>
                      <a:srgbClr val="F4F6F9"/>
                    </a:solidFill>
                  </a:tcPr>
                </a:tc>
              </a:tr>
              <a:tr h="537678">
                <a:tc>
                  <a:txBody>
                    <a:bodyPr wrap="square"/>
                    <a:lstStyle/>
                    <a:p>
                      <a:pPr algn="l">
                        <a:lnSpc>
                          <a:spcPct val="104000"/>
                        </a:lnSpc>
                      </a:pPr>
                      <a:r>
                        <a:rPr sz="2100" b="0" i="0">
                          <a:solidFill>
                            <a:srgbClr val="10141A"/>
                          </a:solidFill>
                          <a:latin typeface="Arial"/>
                        </a:rPr>
                        <a:t>22 days × 6 productive hours × 60</a:t>
                      </a:r>
                    </a:p>
                  </a:txBody>
                  <a:tcPr marL="60000" marR="60000" marT="35000" marB="35000" anchor="t">
                    <a:noFill/>
                  </a:tcPr>
                </a:tc>
                <a:tc>
                  <a:txBody>
                    <a:bodyPr wrap="square"/>
                    <a:lstStyle/>
                    <a:p>
                      <a:pPr algn="r">
                        <a:lnSpc>
                          <a:spcPct val="104000"/>
                        </a:lnSpc>
                      </a:pPr>
                      <a:r>
                        <a:rPr sz="2100" b="0" i="0">
                          <a:solidFill>
                            <a:srgbClr val="10141A"/>
                          </a:solidFill>
                          <a:latin typeface="Arial"/>
                        </a:rPr>
                        <a:t>7,920 min</a:t>
                      </a:r>
                    </a:p>
                  </a:txBody>
                  <a:tcPr marL="60000" marR="60000" marT="35000" marB="35000" anchor="t">
                    <a:noFill/>
                  </a:tcPr>
                </a:tc>
              </a:tr>
              <a:tr h="537681">
                <a:tc>
                  <a:txBody>
                    <a:bodyPr wrap="square"/>
                    <a:lstStyle/>
                    <a:p>
                      <a:pPr algn="l">
                        <a:lnSpc>
                          <a:spcPct val="104000"/>
                        </a:lnSpc>
                      </a:pPr>
                      <a:r>
                        <a:rPr sz="2100" b="0" i="0">
                          <a:solidFill>
                            <a:srgbClr val="10141A"/>
                          </a:solidFill>
                          <a:latin typeface="Arial"/>
                        </a:rPr>
                        <a:t>Cost per minute; 45 minutes on the episode</a:t>
                      </a:r>
                    </a:p>
                  </a:txBody>
                  <a:tcPr marL="60000" marR="60000" marT="35000" marB="35000" anchor="t">
                    <a:solidFill>
                      <a:srgbClr val="F4F6F9"/>
                    </a:solidFill>
                  </a:tcPr>
                </a:tc>
                <a:tc>
                  <a:txBody>
                    <a:bodyPr wrap="square"/>
                    <a:lstStyle/>
                    <a:p>
                      <a:pPr algn="r">
                        <a:lnSpc>
                          <a:spcPct val="104000"/>
                        </a:lnSpc>
                      </a:pPr>
                      <a:r>
                        <a:rPr sz="2100" b="0" i="0">
                          <a:solidFill>
                            <a:srgbClr val="10141A"/>
                          </a:solidFill>
                          <a:latin typeface="Arial"/>
                        </a:rPr>
                        <a:t>₹7.58; </a:t>
                      </a:r>
                      <a:r>
                        <a:rPr sz="2100" b="1" i="0">
                          <a:solidFill>
                            <a:srgbClr val="10141A"/>
                          </a:solidFill>
                          <a:latin typeface="Arial"/>
                        </a:rPr>
                        <a:t>₹341</a:t>
                      </a:r>
                    </a:p>
                  </a:txBody>
                  <a:tcPr marL="60000" marR="60000" marT="35000" marB="35000" anchor="t">
                    <a:solidFill>
                      <a:srgbClr val="F4F6F9"/>
                    </a:solidFill>
                  </a:tcPr>
                </a:tc>
              </a:tr>
            </a:tbl>
          </a:graphicData>
        </a:graphic>
      </p:graphicFrame>
      <p:sp>
        <p:nvSpPr>
          <p:cNvPr id="7" name="Rectangle 6"/>
          <p:cNvSpPr/>
          <p:nvPr/>
        </p:nvSpPr>
        <p:spPr>
          <a:xfrm>
            <a:off x="552450" y="5658445"/>
            <a:ext cx="11087100" cy="9525"/>
          </a:xfrm>
          <a:prstGeom prst="rect">
            <a:avLst/>
          </a:prstGeom>
          <a:solidFill>
            <a:srgbClr val="CCD4D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552450" y="5727266"/>
            <a:ext cx="11087100" cy="258098"/>
          </a:xfrm>
          <a:prstGeom prst="rect">
            <a:avLst/>
          </a:prstGeom>
          <a:noFill/>
        </p:spPr>
        <p:txBody>
          <a:bodyPr wrap="square" lIns="0" rIns="0" tIns="0" bIns="0">
            <a:spAutoFit/>
          </a:bodyPr>
          <a:lstStyle/>
          <a:p>
            <a:pPr algn="l">
              <a:lnSpc>
                <a:spcPct val="116700"/>
              </a:lnSpc>
              <a:spcAft>
                <a:spcPts val="0"/>
              </a:spcAft>
              <a:buNone/>
            </a:pPr>
            <a:r>
              <a:rPr sz="1400" b="0" i="0">
                <a:solidFill>
                  <a:srgbClr val="75808D"/>
                </a:solidFill>
                <a:latin typeface="Arial"/>
              </a:rPr>
              <a:t>Constructed figures to show the arithmetic, not a real pay scale. The same row is on your worksheet.</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2000" cy="876300"/>
          </a:xfrm>
          <a:prstGeom prst="rect">
            <a:avLst/>
          </a:prstGeom>
          <a:solidFill>
            <a:srgbClr val="162A6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52450" y="0"/>
            <a:ext cx="11087100" cy="876300"/>
          </a:xfrm>
          <a:prstGeom prst="rect">
            <a:avLst/>
          </a:prstGeom>
          <a:noFill/>
        </p:spPr>
        <p:txBody>
          <a:bodyPr wrap="square" lIns="0" rIns="0" tIns="0" bIns="0" anchor="ctr">
            <a:spAutoFit/>
          </a:bodyPr>
          <a:lstStyle/>
          <a:p>
            <a:pPr algn="l">
              <a:lnSpc>
                <a:spcPct val="93300"/>
              </a:lnSpc>
              <a:spcAft>
                <a:spcPts val="0"/>
              </a:spcAft>
              <a:buNone/>
            </a:pPr>
            <a:r>
              <a:rPr sz="3000" b="1" i="0" spc="-15">
                <a:solidFill>
                  <a:srgbClr val="FFFFFF"/>
                </a:solidFill>
                <a:latin typeface="Arial"/>
              </a:rPr>
              <a:t>Capital: annuitise, never the purchase price</a:t>
            </a:r>
          </a:p>
        </p:txBody>
      </p:sp>
      <p:pic>
        <p:nvPicPr>
          <p:cNvPr id="4" name="Picture 3" descr="costing-9-0.png"/>
          <p:cNvPicPr>
            <a:picLocks noChangeAspect="1"/>
          </p:cNvPicPr>
          <p:nvPr/>
        </p:nvPicPr>
        <p:blipFill>
          <a:blip r:embed="rId2"/>
          <a:stretch>
            <a:fillRect/>
          </a:stretch>
        </p:blipFill>
        <p:spPr>
          <a:xfrm>
            <a:off x="552450" y="1162050"/>
            <a:ext cx="11087100" cy="1339155"/>
          </a:xfrm>
          <a:prstGeom prst="rect">
            <a:avLst/>
          </a:prstGeom>
        </p:spPr>
      </p:pic>
      <p:graphicFrame>
        <p:nvGraphicFramePr>
          <p:cNvPr id="5" name="Table 4"/>
          <p:cNvGraphicFramePr>
            <a:graphicFrameLocks noGrp="1"/>
          </p:cNvGraphicFramePr>
          <p:nvPr/>
        </p:nvGraphicFramePr>
        <p:xfrm>
          <a:off x="552450" y="2590651"/>
          <a:ext cx="11087100" cy="2150715"/>
        </p:xfrm>
        <a:graphic>
          <a:graphicData uri="http://schemas.openxmlformats.org/drawingml/2006/table">
            <a:tbl>
              <a:tblPr firstRow="1">
                <a:tableStyleId>{5C22544A-7EE6-4342-B048-85BDC9FD1C3A}</a:tableStyleId>
              </a:tblPr>
              <a:tblGrid>
                <a:gridCol w="8606135"/>
                <a:gridCol w="2480965"/>
              </a:tblGrid>
              <a:tr h="537678">
                <a:tc>
                  <a:txBody>
                    <a:bodyPr wrap="square"/>
                    <a:lstStyle/>
                    <a:p>
                      <a:pPr algn="l">
                        <a:lnSpc>
                          <a:spcPct val="104000"/>
                        </a:lnSpc>
                      </a:pPr>
                      <a:r>
                        <a:rPr sz="2100" b="1" i="0">
                          <a:solidFill>
                            <a:srgbClr val="FFFFFF"/>
                          </a:solidFill>
                          <a:latin typeface="Arial"/>
                        </a:rPr>
                        <a:t>Constructed example: an ultrasound machine</a:t>
                      </a:r>
                    </a:p>
                  </a:txBody>
                  <a:tcPr marL="60000" marR="60000" marT="35000" marB="35000" anchor="t">
                    <a:solidFill>
                      <a:srgbClr val="162A6C"/>
                    </a:solidFill>
                  </a:tcPr>
                </a:tc>
                <a:tc>
                  <a:txBody>
                    <a:bodyPr wrap="square"/>
                    <a:lstStyle/>
                    <a:p>
                      <a:pPr algn="r">
                        <a:lnSpc>
                          <a:spcPct val="104000"/>
                        </a:lnSpc>
                      </a:pPr>
                      <a:r>
                        <a:rPr sz="2100" b="1" i="0">
                          <a:solidFill>
                            <a:srgbClr val="FFFFFF"/>
                          </a:solidFill>
                          <a:latin typeface="Arial"/>
                        </a:rPr>
                        <a:t>Value</a:t>
                      </a:r>
                    </a:p>
                  </a:txBody>
                  <a:tcPr marL="60000" marR="60000" marT="35000" marB="35000" anchor="t">
                    <a:solidFill>
                      <a:srgbClr val="162A6C"/>
                    </a:solidFill>
                  </a:tcPr>
                </a:tc>
              </a:tr>
              <a:tr h="537678">
                <a:tc>
                  <a:txBody>
                    <a:bodyPr wrap="square"/>
                    <a:lstStyle/>
                    <a:p>
                      <a:pPr algn="l">
                        <a:lnSpc>
                          <a:spcPct val="104000"/>
                        </a:lnSpc>
                      </a:pPr>
                      <a:r>
                        <a:rPr sz="2100" b="0" i="0">
                          <a:solidFill>
                            <a:srgbClr val="10141A"/>
                          </a:solidFill>
                          <a:latin typeface="Arial"/>
                        </a:rPr>
                        <a:t>Price ₹5,00,000; life 10 years; factor at 3%</a:t>
                      </a:r>
                    </a:p>
                  </a:txBody>
                  <a:tcPr marL="60000" marR="60000" marT="35000" marB="35000" anchor="t">
                    <a:solidFill>
                      <a:srgbClr val="F4F6F9"/>
                    </a:solidFill>
                  </a:tcPr>
                </a:tc>
                <a:tc>
                  <a:txBody>
                    <a:bodyPr wrap="square"/>
                    <a:lstStyle/>
                    <a:p>
                      <a:pPr algn="r">
                        <a:lnSpc>
                          <a:spcPct val="104000"/>
                        </a:lnSpc>
                      </a:pPr>
                      <a:r>
                        <a:rPr sz="2100" b="0" i="0">
                          <a:solidFill>
                            <a:srgbClr val="10141A"/>
                          </a:solidFill>
                          <a:latin typeface="Arial"/>
                        </a:rPr>
                        <a:t>8.530</a:t>
                      </a:r>
                    </a:p>
                  </a:txBody>
                  <a:tcPr marL="60000" marR="60000" marT="35000" marB="35000" anchor="t">
                    <a:solidFill>
                      <a:srgbClr val="F4F6F9"/>
                    </a:solidFill>
                  </a:tcPr>
                </a:tc>
              </a:tr>
              <a:tr h="537678">
                <a:tc>
                  <a:txBody>
                    <a:bodyPr wrap="square"/>
                    <a:lstStyle/>
                    <a:p>
                      <a:pPr algn="l">
                        <a:lnSpc>
                          <a:spcPct val="104000"/>
                        </a:lnSpc>
                      </a:pPr>
                      <a:r>
                        <a:rPr sz="2100" b="0" i="0">
                          <a:solidFill>
                            <a:srgbClr val="10141A"/>
                          </a:solidFill>
                          <a:latin typeface="Arial"/>
                        </a:rPr>
                        <a:t>Equivalent annual cost</a:t>
                      </a:r>
                    </a:p>
                  </a:txBody>
                  <a:tcPr marL="60000" marR="60000" marT="35000" marB="35000" anchor="t">
                    <a:noFill/>
                  </a:tcPr>
                </a:tc>
                <a:tc>
                  <a:txBody>
                    <a:bodyPr wrap="square"/>
                    <a:lstStyle/>
                    <a:p>
                      <a:pPr algn="r">
                        <a:lnSpc>
                          <a:spcPct val="104000"/>
                        </a:lnSpc>
                      </a:pPr>
                      <a:r>
                        <a:rPr sz="2100" b="0" i="0">
                          <a:solidFill>
                            <a:srgbClr val="10141A"/>
                          </a:solidFill>
                          <a:latin typeface="Arial"/>
                        </a:rPr>
                        <a:t>₹58,617</a:t>
                      </a:r>
                    </a:p>
                  </a:txBody>
                  <a:tcPr marL="60000" marR="60000" marT="35000" marB="35000" anchor="t">
                    <a:noFill/>
                  </a:tcPr>
                </a:tc>
              </a:tr>
              <a:tr h="537681">
                <a:tc>
                  <a:txBody>
                    <a:bodyPr wrap="square"/>
                    <a:lstStyle/>
                    <a:p>
                      <a:pPr algn="l">
                        <a:lnSpc>
                          <a:spcPct val="104000"/>
                        </a:lnSpc>
                      </a:pPr>
                      <a:r>
                        <a:rPr sz="2100" b="0" i="0">
                          <a:solidFill>
                            <a:srgbClr val="10141A"/>
                          </a:solidFill>
                          <a:latin typeface="Arial"/>
                        </a:rPr>
                        <a:t>÷ 2,000 scans a year</a:t>
                      </a:r>
                    </a:p>
                  </a:txBody>
                  <a:tcPr marL="60000" marR="60000" marT="35000" marB="35000" anchor="t">
                    <a:solidFill>
                      <a:srgbClr val="F4F6F9"/>
                    </a:solidFill>
                  </a:tcPr>
                </a:tc>
                <a:tc>
                  <a:txBody>
                    <a:bodyPr wrap="square"/>
                    <a:lstStyle/>
                    <a:p>
                      <a:pPr algn="r">
                        <a:lnSpc>
                          <a:spcPct val="104000"/>
                        </a:lnSpc>
                      </a:pPr>
                      <a:r>
                        <a:rPr sz="2100" b="1" i="0">
                          <a:solidFill>
                            <a:srgbClr val="10141A"/>
                          </a:solidFill>
                          <a:latin typeface="Arial"/>
                        </a:rPr>
                        <a:t>₹29 a scan</a:t>
                      </a:r>
                    </a:p>
                  </a:txBody>
                  <a:tcPr marL="60000" marR="60000" marT="35000" marB="35000" anchor="t">
                    <a:solidFill>
                      <a:srgbClr val="F4F6F9"/>
                    </a:solidFill>
                  </a:tcPr>
                </a:tc>
              </a:tr>
            </a:tbl>
          </a:graphicData>
        </a:graphic>
      </p:graphicFrame>
      <p:sp>
        <p:nvSpPr>
          <p:cNvPr id="6" name="TextBox 5"/>
          <p:cNvSpPr txBox="1"/>
          <p:nvPr/>
        </p:nvSpPr>
        <p:spPr>
          <a:xfrm>
            <a:off x="552450" y="4774647"/>
            <a:ext cx="11087100" cy="781645"/>
          </a:xfrm>
          <a:prstGeom prst="rect">
            <a:avLst/>
          </a:prstGeom>
          <a:noFill/>
        </p:spPr>
        <p:txBody>
          <a:bodyPr wrap="square" lIns="0" rIns="0" tIns="0" bIns="0">
            <a:spAutoFit/>
          </a:bodyPr>
          <a:lstStyle/>
          <a:p>
            <a:pPr algn="l">
              <a:lnSpc>
                <a:spcPct val="116700"/>
              </a:lnSpc>
              <a:spcAft>
                <a:spcPts val="0"/>
              </a:spcAft>
              <a:buNone/>
            </a:pPr>
            <a:r>
              <a:rPr sz="2200" b="0" i="0">
                <a:solidFill>
                  <a:srgbClr val="47525F"/>
                </a:solidFill>
                <a:latin typeface="Arial"/>
              </a:rPr>
              <a:t>Charging ₹5,00,000 to one year makes that year's patients look absurdly expensive, and every later year's look free.</a:t>
            </a:r>
          </a:p>
        </p:txBody>
      </p:sp>
      <p:sp>
        <p:nvSpPr>
          <p:cNvPr id="7" name="Rectangle 6"/>
          <p:cNvSpPr/>
          <p:nvPr/>
        </p:nvSpPr>
        <p:spPr>
          <a:xfrm>
            <a:off x="552450" y="5715893"/>
            <a:ext cx="11087100" cy="9525"/>
          </a:xfrm>
          <a:prstGeom prst="rect">
            <a:avLst/>
          </a:prstGeom>
          <a:solidFill>
            <a:srgbClr val="CCD4D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552450" y="5784714"/>
            <a:ext cx="11087100" cy="258098"/>
          </a:xfrm>
          <a:prstGeom prst="rect">
            <a:avLst/>
          </a:prstGeom>
          <a:noFill/>
        </p:spPr>
        <p:txBody>
          <a:bodyPr wrap="square" lIns="0" rIns="0" tIns="0" bIns="0">
            <a:spAutoFit/>
          </a:bodyPr>
          <a:lstStyle/>
          <a:p>
            <a:pPr algn="l">
              <a:lnSpc>
                <a:spcPct val="116700"/>
              </a:lnSpc>
              <a:spcAft>
                <a:spcPts val="0"/>
              </a:spcAft>
              <a:buNone/>
            </a:pPr>
            <a:r>
              <a:rPr sz="1400" b="0" i="0">
                <a:solidFill>
                  <a:srgbClr val="75808D"/>
                </a:solidFill>
                <a:latin typeface="Arial"/>
              </a:rPr>
              <a:t>Constructed figures. Factor table on the worksheet. 3% is the Reference Case discount rate.</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2000" cy="876300"/>
          </a:xfrm>
          <a:prstGeom prst="rect">
            <a:avLst/>
          </a:prstGeom>
          <a:solidFill>
            <a:srgbClr val="162A6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52450" y="0"/>
            <a:ext cx="11087100" cy="876300"/>
          </a:xfrm>
          <a:prstGeom prst="rect">
            <a:avLst/>
          </a:prstGeom>
          <a:noFill/>
        </p:spPr>
        <p:txBody>
          <a:bodyPr wrap="square" lIns="0" rIns="0" tIns="0" bIns="0" anchor="ctr">
            <a:spAutoFit/>
          </a:bodyPr>
          <a:lstStyle/>
          <a:p>
            <a:pPr algn="l">
              <a:lnSpc>
                <a:spcPct val="93300"/>
              </a:lnSpc>
              <a:spcAft>
                <a:spcPts val="0"/>
              </a:spcAft>
              <a:buNone/>
            </a:pPr>
            <a:r>
              <a:rPr sz="3000" b="1" i="0" spc="-15">
                <a:solidFill>
                  <a:srgbClr val="FFFFFF"/>
                </a:solidFill>
                <a:latin typeface="Arial"/>
              </a:rPr>
              <a:t>Shared overheads: the costs nobody owns</a:t>
            </a:r>
          </a:p>
        </p:txBody>
      </p:sp>
      <p:pic>
        <p:nvPicPr>
          <p:cNvPr id="4" name="Picture 3" descr="costing-10-0.png"/>
          <p:cNvPicPr>
            <a:picLocks noChangeAspect="1"/>
          </p:cNvPicPr>
          <p:nvPr/>
        </p:nvPicPr>
        <p:blipFill>
          <a:blip r:embed="rId2"/>
          <a:stretch>
            <a:fillRect/>
          </a:stretch>
        </p:blipFill>
        <p:spPr>
          <a:xfrm>
            <a:off x="552450" y="1162050"/>
            <a:ext cx="11049000" cy="3143250"/>
          </a:xfrm>
          <a:prstGeom prst="rect">
            <a:avLst/>
          </a:prstGeom>
        </p:spPr>
      </p:pic>
      <p:sp>
        <p:nvSpPr>
          <p:cNvPr id="5" name="Rectangle 4"/>
          <p:cNvSpPr/>
          <p:nvPr/>
        </p:nvSpPr>
        <p:spPr>
          <a:xfrm>
            <a:off x="552450" y="4446538"/>
            <a:ext cx="11087100" cy="1032867"/>
          </a:xfrm>
          <a:prstGeom prst="rect">
            <a:avLst/>
          </a:prstGeom>
          <a:no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552450" y="4446538"/>
            <a:ext cx="57150" cy="1032867"/>
          </a:xfrm>
          <a:prstGeom prst="rect">
            <a:avLst/>
          </a:prstGeom>
          <a:solidFill>
            <a:srgbClr val="162A6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776189" y="4446878"/>
            <a:ext cx="10863361" cy="1012527"/>
          </a:xfrm>
          <a:prstGeom prst="rect">
            <a:avLst/>
          </a:prstGeom>
          <a:noFill/>
        </p:spPr>
        <p:txBody>
          <a:bodyPr wrap="square" lIns="0" rIns="0" tIns="0" bIns="0">
            <a:spAutoFit/>
          </a:bodyPr>
          <a:lstStyle/>
          <a:p>
            <a:pPr algn="l">
              <a:lnSpc>
                <a:spcPct val="101700"/>
              </a:lnSpc>
              <a:spcAft>
                <a:spcPts val="0"/>
              </a:spcAft>
              <a:buNone/>
            </a:pPr>
            <a:r>
              <a:rPr sz="3200" b="1" i="0" spc="-32">
                <a:solidFill>
                  <a:srgbClr val="10141A"/>
                </a:solidFill>
                <a:latin typeface="Arial"/>
              </a:rPr>
              <a:t>Step down: every cost ends up at a centre that sees patients.</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2000" cy="876300"/>
          </a:xfrm>
          <a:prstGeom prst="rect">
            <a:avLst/>
          </a:prstGeom>
          <a:solidFill>
            <a:srgbClr val="162A6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52450" y="0"/>
            <a:ext cx="11087100" cy="876300"/>
          </a:xfrm>
          <a:prstGeom prst="rect">
            <a:avLst/>
          </a:prstGeom>
          <a:noFill/>
        </p:spPr>
        <p:txBody>
          <a:bodyPr wrap="square" lIns="0" rIns="0" tIns="0" bIns="0" anchor="ctr">
            <a:spAutoFit/>
          </a:bodyPr>
          <a:lstStyle/>
          <a:p>
            <a:pPr algn="l">
              <a:lnSpc>
                <a:spcPct val="93300"/>
              </a:lnSpc>
              <a:spcAft>
                <a:spcPts val="0"/>
              </a:spcAft>
              <a:buNone/>
            </a:pPr>
            <a:r>
              <a:rPr sz="3000" b="1" i="0" spc="-15">
                <a:solidFill>
                  <a:srgbClr val="FFFFFF"/>
                </a:solidFill>
                <a:latin typeface="Arial"/>
              </a:rPr>
              <a:t>One allocation, worked</a:t>
            </a:r>
          </a:p>
        </p:txBody>
      </p:sp>
      <p:graphicFrame>
        <p:nvGraphicFramePr>
          <p:cNvPr id="4" name="Table 3"/>
          <p:cNvGraphicFramePr>
            <a:graphicFrameLocks noGrp="1"/>
          </p:cNvGraphicFramePr>
          <p:nvPr/>
        </p:nvGraphicFramePr>
        <p:xfrm>
          <a:off x="552450" y="1162050"/>
          <a:ext cx="11087100" cy="2720429"/>
        </p:xfrm>
        <a:graphic>
          <a:graphicData uri="http://schemas.openxmlformats.org/drawingml/2006/table">
            <a:tbl>
              <a:tblPr firstRow="1">
                <a:tableStyleId>{5C22544A-7EE6-4342-B048-85BDC9FD1C3A}</a:tableStyleId>
              </a:tblPr>
              <a:tblGrid>
                <a:gridCol w="6939558"/>
                <a:gridCol w="4147542"/>
              </a:tblGrid>
              <a:tr h="544085">
                <a:tc>
                  <a:txBody>
                    <a:bodyPr wrap="square"/>
                    <a:lstStyle/>
                    <a:p>
                      <a:pPr algn="l">
                        <a:lnSpc>
                          <a:spcPct val="104000"/>
                        </a:lnSpc>
                      </a:pPr>
                      <a:r>
                        <a:rPr sz="2100" b="1" i="0">
                          <a:solidFill>
                            <a:srgbClr val="FFFFFF"/>
                          </a:solidFill>
                          <a:latin typeface="Arial"/>
                        </a:rPr>
                        <a:t>Constructed example: laundry</a:t>
                      </a:r>
                    </a:p>
                  </a:txBody>
                  <a:tcPr marL="60000" marR="60000" marT="35000" marB="35000" anchor="t">
                    <a:solidFill>
                      <a:srgbClr val="162A6C"/>
                    </a:solidFill>
                  </a:tcPr>
                </a:tc>
                <a:tc>
                  <a:txBody>
                    <a:bodyPr wrap="square"/>
                    <a:lstStyle/>
                    <a:p>
                      <a:pPr algn="r">
                        <a:lnSpc>
                          <a:spcPct val="104000"/>
                        </a:lnSpc>
                      </a:pPr>
                      <a:r>
                        <a:rPr sz="2100" b="1" i="0">
                          <a:solidFill>
                            <a:srgbClr val="FFFFFF"/>
                          </a:solidFill>
                          <a:latin typeface="Arial"/>
                        </a:rPr>
                        <a:t>Value</a:t>
                      </a:r>
                    </a:p>
                  </a:txBody>
                  <a:tcPr marL="60000" marR="60000" marT="35000" marB="35000" anchor="t">
                    <a:solidFill>
                      <a:srgbClr val="162A6C"/>
                    </a:solidFill>
                  </a:tcPr>
                </a:tc>
              </a:tr>
              <a:tr h="544085">
                <a:tc>
                  <a:txBody>
                    <a:bodyPr wrap="square"/>
                    <a:lstStyle/>
                    <a:p>
                      <a:pPr algn="l">
                        <a:lnSpc>
                          <a:spcPct val="104000"/>
                        </a:lnSpc>
                      </a:pPr>
                      <a:r>
                        <a:rPr sz="2100" b="0" i="0">
                          <a:solidFill>
                            <a:srgbClr val="10141A"/>
                          </a:solidFill>
                          <a:latin typeface="Arial"/>
                        </a:rPr>
                        <a:t>Hospital laundry, annual cost</a:t>
                      </a:r>
                    </a:p>
                  </a:txBody>
                  <a:tcPr marL="60000" marR="60000" marT="35000" marB="35000" anchor="t">
                    <a:solidFill>
                      <a:srgbClr val="F4F6F9"/>
                    </a:solidFill>
                  </a:tcPr>
                </a:tc>
                <a:tc>
                  <a:txBody>
                    <a:bodyPr wrap="square"/>
                    <a:lstStyle/>
                    <a:p>
                      <a:pPr algn="r">
                        <a:lnSpc>
                          <a:spcPct val="104000"/>
                        </a:lnSpc>
                      </a:pPr>
                      <a:r>
                        <a:rPr sz="2100" b="0" i="0">
                          <a:solidFill>
                            <a:srgbClr val="10141A"/>
                          </a:solidFill>
                          <a:latin typeface="Arial"/>
                        </a:rPr>
                        <a:t>₹12,00,000</a:t>
                      </a:r>
                    </a:p>
                  </a:txBody>
                  <a:tcPr marL="60000" marR="60000" marT="35000" marB="35000" anchor="t">
                    <a:solidFill>
                      <a:srgbClr val="F4F6F9"/>
                    </a:solidFill>
                  </a:tcPr>
                </a:tc>
              </a:tr>
              <a:tr h="544085">
                <a:tc>
                  <a:txBody>
                    <a:bodyPr wrap="square"/>
                    <a:lstStyle/>
                    <a:p>
                      <a:pPr algn="l">
                        <a:lnSpc>
                          <a:spcPct val="104000"/>
                        </a:lnSpc>
                      </a:pPr>
                      <a:r>
                        <a:rPr sz="2100" b="0" i="0">
                          <a:solidFill>
                            <a:srgbClr val="10141A"/>
                          </a:solidFill>
                          <a:latin typeface="Arial"/>
                        </a:rPr>
                        <a:t>Your ward's share, by kg of linen</a:t>
                      </a:r>
                    </a:p>
                  </a:txBody>
                  <a:tcPr marL="60000" marR="60000" marT="35000" marB="35000" anchor="t">
                    <a:noFill/>
                  </a:tcPr>
                </a:tc>
                <a:tc>
                  <a:txBody>
                    <a:bodyPr wrap="square"/>
                    <a:lstStyle/>
                    <a:p>
                      <a:pPr algn="r">
                        <a:lnSpc>
                          <a:spcPct val="104000"/>
                        </a:lnSpc>
                      </a:pPr>
                      <a:r>
                        <a:rPr sz="2100" b="0" i="0">
                          <a:solidFill>
                            <a:srgbClr val="10141A"/>
                          </a:solidFill>
                          <a:latin typeface="Arial"/>
                        </a:rPr>
                        <a:t>15%</a:t>
                      </a:r>
                    </a:p>
                  </a:txBody>
                  <a:tcPr marL="60000" marR="60000" marT="35000" marB="35000" anchor="t">
                    <a:noFill/>
                  </a:tcPr>
                </a:tc>
              </a:tr>
              <a:tr h="544085">
                <a:tc>
                  <a:txBody>
                    <a:bodyPr wrap="square"/>
                    <a:lstStyle/>
                    <a:p>
                      <a:pPr algn="l">
                        <a:lnSpc>
                          <a:spcPct val="104000"/>
                        </a:lnSpc>
                      </a:pPr>
                      <a:r>
                        <a:rPr sz="2100" b="0" i="0">
                          <a:solidFill>
                            <a:srgbClr val="10141A"/>
                          </a:solidFill>
                          <a:latin typeface="Arial"/>
                        </a:rPr>
                        <a:t>Allocated to your ward</a:t>
                      </a:r>
                    </a:p>
                  </a:txBody>
                  <a:tcPr marL="60000" marR="60000" marT="35000" marB="35000" anchor="t">
                    <a:solidFill>
                      <a:srgbClr val="F4F6F9"/>
                    </a:solidFill>
                  </a:tcPr>
                </a:tc>
                <a:tc>
                  <a:txBody>
                    <a:bodyPr wrap="square"/>
                    <a:lstStyle/>
                    <a:p>
                      <a:pPr algn="r">
                        <a:lnSpc>
                          <a:spcPct val="104000"/>
                        </a:lnSpc>
                      </a:pPr>
                      <a:r>
                        <a:rPr sz="2100" b="0" i="0">
                          <a:solidFill>
                            <a:srgbClr val="10141A"/>
                          </a:solidFill>
                          <a:latin typeface="Arial"/>
                        </a:rPr>
                        <a:t>₹1,80,000</a:t>
                      </a:r>
                    </a:p>
                  </a:txBody>
                  <a:tcPr marL="60000" marR="60000" marT="35000" marB="35000" anchor="t">
                    <a:solidFill>
                      <a:srgbClr val="F4F6F9"/>
                    </a:solidFill>
                  </a:tcPr>
                </a:tc>
              </a:tr>
              <a:tr h="544089">
                <a:tc>
                  <a:txBody>
                    <a:bodyPr wrap="square"/>
                    <a:lstStyle/>
                    <a:p>
                      <a:pPr algn="l">
                        <a:lnSpc>
                          <a:spcPct val="104000"/>
                        </a:lnSpc>
                      </a:pPr>
                      <a:r>
                        <a:rPr sz="2100" b="0" i="0">
                          <a:solidFill>
                            <a:srgbClr val="10141A"/>
                          </a:solidFill>
                          <a:latin typeface="Arial"/>
                        </a:rPr>
                        <a:t>÷ 3,000 patient-days a year</a:t>
                      </a:r>
                    </a:p>
                  </a:txBody>
                  <a:tcPr marL="60000" marR="60000" marT="35000" marB="35000" anchor="t">
                    <a:noFill/>
                  </a:tcPr>
                </a:tc>
                <a:tc>
                  <a:txBody>
                    <a:bodyPr wrap="square"/>
                    <a:lstStyle/>
                    <a:p>
                      <a:pPr algn="r">
                        <a:lnSpc>
                          <a:spcPct val="104000"/>
                        </a:lnSpc>
                      </a:pPr>
                      <a:r>
                        <a:rPr sz="2100" b="1" i="0">
                          <a:solidFill>
                            <a:srgbClr val="10141A"/>
                          </a:solidFill>
                          <a:latin typeface="Arial"/>
                        </a:rPr>
                        <a:t>₹60 a patient-day</a:t>
                      </a:r>
                    </a:p>
                  </a:txBody>
                  <a:tcPr marL="60000" marR="60000" marT="35000" marB="35000" anchor="t">
                    <a:noFill/>
                  </a:tcPr>
                </a:tc>
              </a:tr>
            </a:tbl>
          </a:graphicData>
        </a:graphic>
      </p:graphicFrame>
      <p:sp>
        <p:nvSpPr>
          <p:cNvPr id="5" name="TextBox 4"/>
          <p:cNvSpPr txBox="1"/>
          <p:nvPr/>
        </p:nvSpPr>
        <p:spPr>
          <a:xfrm>
            <a:off x="552450" y="3946121"/>
            <a:ext cx="11087100" cy="781645"/>
          </a:xfrm>
          <a:prstGeom prst="rect">
            <a:avLst/>
          </a:prstGeom>
          <a:noFill/>
        </p:spPr>
        <p:txBody>
          <a:bodyPr wrap="square" lIns="0" rIns="0" tIns="0" bIns="0">
            <a:spAutoFit/>
          </a:bodyPr>
          <a:lstStyle/>
          <a:p>
            <a:pPr algn="l">
              <a:lnSpc>
                <a:spcPct val="116700"/>
              </a:lnSpc>
              <a:spcAft>
                <a:spcPts val="0"/>
              </a:spcAft>
              <a:buNone/>
            </a:pPr>
            <a:r>
              <a:rPr sz="2200" b="0" i="0">
                <a:solidFill>
                  <a:srgbClr val="10141A"/>
                </a:solidFill>
                <a:latin typeface="Arial"/>
              </a:rPr>
              <a:t>Repeat for each shared service, or, if you cannot, use a stated mark-up </a:t>
            </a:r>
            <a:r>
              <a:rPr sz="2200" b="1" i="0">
                <a:solidFill>
                  <a:srgbClr val="10141A"/>
                </a:solidFill>
                <a:latin typeface="Arial"/>
              </a:rPr>
              <a:t>and say where it came from</a:t>
            </a:r>
            <a:r>
              <a:rPr sz="2200" b="0" i="0">
                <a:solidFill>
                  <a:srgbClr val="10141A"/>
                </a:solidFill>
                <a:latin typeface="Arial"/>
              </a:rPr>
              <a:t>.</a:t>
            </a:r>
          </a:p>
        </p:txBody>
      </p:sp>
      <p:sp>
        <p:nvSpPr>
          <p:cNvPr id="6" name="Rectangle 5"/>
          <p:cNvSpPr/>
          <p:nvPr/>
        </p:nvSpPr>
        <p:spPr>
          <a:xfrm>
            <a:off x="552450" y="4887367"/>
            <a:ext cx="11087100" cy="9525"/>
          </a:xfrm>
          <a:prstGeom prst="rect">
            <a:avLst/>
          </a:prstGeom>
          <a:solidFill>
            <a:srgbClr val="CCD4D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552450" y="4956187"/>
            <a:ext cx="11087100" cy="258098"/>
          </a:xfrm>
          <a:prstGeom prst="rect">
            <a:avLst/>
          </a:prstGeom>
          <a:noFill/>
        </p:spPr>
        <p:txBody>
          <a:bodyPr wrap="square" lIns="0" rIns="0" tIns="0" bIns="0">
            <a:spAutoFit/>
          </a:bodyPr>
          <a:lstStyle/>
          <a:p>
            <a:pPr algn="l">
              <a:lnSpc>
                <a:spcPct val="116700"/>
              </a:lnSpc>
              <a:spcAft>
                <a:spcPts val="0"/>
              </a:spcAft>
              <a:buNone/>
            </a:pPr>
            <a:r>
              <a:rPr sz="1400" b="0" i="0">
                <a:solidFill>
                  <a:srgbClr val="75808D"/>
                </a:solidFill>
                <a:latin typeface="Arial"/>
              </a:rPr>
              <a:t>Constructed figures to show the arithmetic.</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2000" cy="876300"/>
          </a:xfrm>
          <a:prstGeom prst="rect">
            <a:avLst/>
          </a:prstGeom>
          <a:solidFill>
            <a:srgbClr val="162A6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52450" y="0"/>
            <a:ext cx="11087100" cy="876300"/>
          </a:xfrm>
          <a:prstGeom prst="rect">
            <a:avLst/>
          </a:prstGeom>
          <a:noFill/>
        </p:spPr>
        <p:txBody>
          <a:bodyPr wrap="square" lIns="0" rIns="0" tIns="0" bIns="0" anchor="ctr">
            <a:spAutoFit/>
          </a:bodyPr>
          <a:lstStyle/>
          <a:p>
            <a:pPr algn="l">
              <a:lnSpc>
                <a:spcPct val="93300"/>
              </a:lnSpc>
              <a:spcAft>
                <a:spcPts val="0"/>
              </a:spcAft>
              <a:buNone/>
            </a:pPr>
            <a:r>
              <a:rPr sz="3000" b="1" i="0" spc="-15">
                <a:solidFill>
                  <a:srgbClr val="FFFFFF"/>
                </a:solidFill>
                <a:latin typeface="Arial"/>
              </a:rPr>
              <a:t>Average cost is not the cost of one more</a:t>
            </a:r>
          </a:p>
        </p:txBody>
      </p:sp>
      <p:sp>
        <p:nvSpPr>
          <p:cNvPr id="4" name="TextBox 3"/>
          <p:cNvSpPr txBox="1"/>
          <p:nvPr/>
        </p:nvSpPr>
        <p:spPr>
          <a:xfrm>
            <a:off x="552450" y="1142050"/>
            <a:ext cx="11087100" cy="1542157"/>
          </a:xfrm>
          <a:prstGeom prst="rect">
            <a:avLst/>
          </a:prstGeom>
          <a:noFill/>
        </p:spPr>
        <p:txBody>
          <a:bodyPr wrap="square" lIns="0" rIns="0" tIns="0" bIns="0">
            <a:spAutoFit/>
          </a:bodyPr>
          <a:lstStyle/>
          <a:p>
            <a:pPr algn="l">
              <a:lnSpc>
                <a:spcPct val="112500"/>
              </a:lnSpc>
              <a:spcAft>
                <a:spcPts val="0"/>
              </a:spcAft>
              <a:buNone/>
            </a:pPr>
            <a:r>
              <a:rPr sz="3000" b="0" i="0">
                <a:solidFill>
                  <a:srgbClr val="10141A"/>
                </a:solidFill>
                <a:latin typeface="Arial"/>
              </a:rPr>
              <a:t>Adding ten scans a day to a machine that is idle half the time costs the consumables and the staff minutes. Not another machine.</a:t>
            </a:r>
          </a:p>
        </p:txBody>
      </p:sp>
      <p:sp>
        <p:nvSpPr>
          <p:cNvPr id="5" name="Rectangle 4"/>
          <p:cNvSpPr/>
          <p:nvPr/>
        </p:nvSpPr>
        <p:spPr>
          <a:xfrm>
            <a:off x="552450" y="2894558"/>
            <a:ext cx="5463629" cy="1894433"/>
          </a:xfrm>
          <a:prstGeom prst="rect">
            <a:avLst/>
          </a:prstGeom>
          <a:solidFill>
            <a:srgbClr val="F4F6F9"/>
          </a:solidFill>
          <a:ln w="9525">
            <a:solidFill>
              <a:srgbClr val="CCD4DD"/>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552450" y="2894558"/>
            <a:ext cx="38100" cy="1894433"/>
          </a:xfrm>
          <a:prstGeom prst="rect">
            <a:avLst/>
          </a:prstGeom>
          <a:solidFill>
            <a:srgbClr val="162A6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03672" y="3043925"/>
            <a:ext cx="4989761" cy="294829"/>
          </a:xfrm>
          <a:prstGeom prst="rect">
            <a:avLst/>
          </a:prstGeom>
          <a:noFill/>
        </p:spPr>
        <p:txBody>
          <a:bodyPr wrap="square" lIns="0" rIns="0" tIns="0" bIns="0">
            <a:spAutoFit/>
          </a:bodyPr>
          <a:lstStyle/>
          <a:p>
            <a:pPr algn="l">
              <a:lnSpc>
                <a:spcPct val="83300"/>
              </a:lnSpc>
              <a:spcAft>
                <a:spcPts val="0"/>
              </a:spcAft>
              <a:buNone/>
            </a:pPr>
            <a:r>
              <a:rPr sz="2320" b="1" i="0" spc="-23">
                <a:solidFill>
                  <a:srgbClr val="1B3E8F"/>
                </a:solidFill>
                <a:latin typeface="Arial"/>
              </a:rPr>
              <a:t>Average cost</a:t>
            </a:r>
          </a:p>
        </p:txBody>
      </p:sp>
      <p:sp>
        <p:nvSpPr>
          <p:cNvPr id="8" name="TextBox 7"/>
          <p:cNvSpPr txBox="1"/>
          <p:nvPr/>
        </p:nvSpPr>
        <p:spPr>
          <a:xfrm>
            <a:off x="803672" y="3427157"/>
            <a:ext cx="4989761" cy="1172468"/>
          </a:xfrm>
          <a:prstGeom prst="rect">
            <a:avLst/>
          </a:prstGeom>
          <a:noFill/>
        </p:spPr>
        <p:txBody>
          <a:bodyPr wrap="square" lIns="0" rIns="0" tIns="0" bIns="0">
            <a:spAutoFit/>
          </a:bodyPr>
          <a:lstStyle/>
          <a:p>
            <a:pPr algn="l">
              <a:lnSpc>
                <a:spcPct val="116700"/>
              </a:lnSpc>
              <a:spcAft>
                <a:spcPts val="0"/>
              </a:spcAft>
              <a:buNone/>
            </a:pPr>
            <a:r>
              <a:rPr sz="2200" b="0" i="0">
                <a:solidFill>
                  <a:srgbClr val="10141A"/>
                </a:solidFill>
                <a:latin typeface="Arial"/>
              </a:rPr>
              <a:t>Total cost ÷ output. Right for pricing a service and for a programme at full scale.</a:t>
            </a:r>
          </a:p>
        </p:txBody>
      </p:sp>
      <p:sp>
        <p:nvSpPr>
          <p:cNvPr id="9" name="Rectangle 8"/>
          <p:cNvSpPr/>
          <p:nvPr/>
        </p:nvSpPr>
        <p:spPr>
          <a:xfrm>
            <a:off x="6175921" y="2894558"/>
            <a:ext cx="5463629" cy="1894433"/>
          </a:xfrm>
          <a:prstGeom prst="rect">
            <a:avLst/>
          </a:prstGeom>
          <a:solidFill>
            <a:srgbClr val="F4F6F9"/>
          </a:solidFill>
          <a:ln w="9525">
            <a:solidFill>
              <a:srgbClr val="CCD4DD"/>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Rectangle 9"/>
          <p:cNvSpPr/>
          <p:nvPr/>
        </p:nvSpPr>
        <p:spPr>
          <a:xfrm>
            <a:off x="6175921" y="2894558"/>
            <a:ext cx="38100" cy="1894433"/>
          </a:xfrm>
          <a:prstGeom prst="rect">
            <a:avLst/>
          </a:prstGeom>
          <a:solidFill>
            <a:srgbClr val="162A6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6427143" y="3043925"/>
            <a:ext cx="4989761" cy="294829"/>
          </a:xfrm>
          <a:prstGeom prst="rect">
            <a:avLst/>
          </a:prstGeom>
          <a:noFill/>
        </p:spPr>
        <p:txBody>
          <a:bodyPr wrap="square" lIns="0" rIns="0" tIns="0" bIns="0">
            <a:spAutoFit/>
          </a:bodyPr>
          <a:lstStyle/>
          <a:p>
            <a:pPr algn="l">
              <a:lnSpc>
                <a:spcPct val="83300"/>
              </a:lnSpc>
              <a:spcAft>
                <a:spcPts val="0"/>
              </a:spcAft>
              <a:buNone/>
            </a:pPr>
            <a:r>
              <a:rPr sz="2320" b="1" i="0" spc="-23">
                <a:solidFill>
                  <a:srgbClr val="1B3E8F"/>
                </a:solidFill>
                <a:latin typeface="Arial"/>
              </a:rPr>
              <a:t>Marginal cost</a:t>
            </a:r>
          </a:p>
        </p:txBody>
      </p:sp>
      <p:sp>
        <p:nvSpPr>
          <p:cNvPr id="12" name="TextBox 11"/>
          <p:cNvSpPr txBox="1"/>
          <p:nvPr/>
        </p:nvSpPr>
        <p:spPr>
          <a:xfrm>
            <a:off x="6427143" y="3427157"/>
            <a:ext cx="4989761" cy="1172468"/>
          </a:xfrm>
          <a:prstGeom prst="rect">
            <a:avLst/>
          </a:prstGeom>
          <a:noFill/>
        </p:spPr>
        <p:txBody>
          <a:bodyPr wrap="square" lIns="0" rIns="0" tIns="0" bIns="0">
            <a:spAutoFit/>
          </a:bodyPr>
          <a:lstStyle/>
          <a:p>
            <a:pPr algn="l">
              <a:lnSpc>
                <a:spcPct val="116700"/>
              </a:lnSpc>
              <a:spcAft>
                <a:spcPts val="0"/>
              </a:spcAft>
              <a:buNone/>
            </a:pPr>
            <a:r>
              <a:rPr sz="2200" b="0" i="0">
                <a:solidFill>
                  <a:srgbClr val="10141A"/>
                </a:solidFill>
                <a:latin typeface="Arial"/>
              </a:rPr>
              <a:t>The extra cost of one more unit. Right for a small change at the edge of existing capacity.</a:t>
            </a:r>
          </a:p>
        </p:txBody>
      </p:sp>
      <p:sp>
        <p:nvSpPr>
          <p:cNvPr id="13" name="Rectangle 12"/>
          <p:cNvSpPr/>
          <p:nvPr/>
        </p:nvSpPr>
        <p:spPr>
          <a:xfrm>
            <a:off x="552450" y="4972050"/>
            <a:ext cx="11087100" cy="1032867"/>
          </a:xfrm>
          <a:prstGeom prst="rect">
            <a:avLst/>
          </a:prstGeom>
          <a:no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Rectangle 13"/>
          <p:cNvSpPr/>
          <p:nvPr/>
        </p:nvSpPr>
        <p:spPr>
          <a:xfrm>
            <a:off x="552450" y="4972050"/>
            <a:ext cx="57150" cy="1032867"/>
          </a:xfrm>
          <a:prstGeom prst="rect">
            <a:avLst/>
          </a:prstGeom>
          <a:solidFill>
            <a:srgbClr val="8A5A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TextBox 14"/>
          <p:cNvSpPr txBox="1"/>
          <p:nvPr/>
        </p:nvSpPr>
        <p:spPr>
          <a:xfrm>
            <a:off x="776189" y="4972390"/>
            <a:ext cx="10863361" cy="1012527"/>
          </a:xfrm>
          <a:prstGeom prst="rect">
            <a:avLst/>
          </a:prstGeom>
          <a:noFill/>
        </p:spPr>
        <p:txBody>
          <a:bodyPr wrap="square" lIns="0" rIns="0" tIns="0" bIns="0">
            <a:spAutoFit/>
          </a:bodyPr>
          <a:lstStyle/>
          <a:p>
            <a:pPr algn="l">
              <a:lnSpc>
                <a:spcPct val="101700"/>
              </a:lnSpc>
              <a:spcAft>
                <a:spcPts val="0"/>
              </a:spcAft>
              <a:buNone/>
            </a:pPr>
            <a:r>
              <a:rPr sz="3200" b="1" i="0" spc="-32">
                <a:solidFill>
                  <a:srgbClr val="10141A"/>
                </a:solidFill>
                <a:latin typeface="Arial"/>
              </a:rPr>
              <a:t>Ask which one a paper used, and whether it fits the decision it is informing.</a:t>
            </a:r>
          </a:p>
        </p:txBody>
      </p:sp>
    </p:spTree>
  </p:cSld>
  <p:clrMapOvr>
    <a:masterClrMapping/>
  </p:clrMapOvr>
</p:sld>
</file>

<file path=ppt/slides/slide1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2000" cy="876300"/>
          </a:xfrm>
          <a:prstGeom prst="rect">
            <a:avLst/>
          </a:prstGeom>
          <a:solidFill>
            <a:srgbClr val="162A6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52450" y="0"/>
            <a:ext cx="11087100" cy="876300"/>
          </a:xfrm>
          <a:prstGeom prst="rect">
            <a:avLst/>
          </a:prstGeom>
          <a:noFill/>
        </p:spPr>
        <p:txBody>
          <a:bodyPr wrap="square" lIns="0" rIns="0" tIns="0" bIns="0" anchor="ctr">
            <a:spAutoFit/>
          </a:bodyPr>
          <a:lstStyle/>
          <a:p>
            <a:pPr algn="l">
              <a:lnSpc>
                <a:spcPct val="93300"/>
              </a:lnSpc>
              <a:spcAft>
                <a:spcPts val="0"/>
              </a:spcAft>
              <a:buNone/>
            </a:pPr>
            <a:r>
              <a:rPr sz="3000" b="1" i="0" spc="-15">
                <a:solidFill>
                  <a:srgbClr val="FFFFFF"/>
                </a:solidFill>
                <a:latin typeface="Arial"/>
              </a:rPr>
              <a:t>Before you collect: Indian unit costs already exist</a:t>
            </a:r>
          </a:p>
        </p:txBody>
      </p:sp>
      <p:graphicFrame>
        <p:nvGraphicFramePr>
          <p:cNvPr id="4" name="Table 3"/>
          <p:cNvGraphicFramePr>
            <a:graphicFrameLocks noGrp="1"/>
          </p:cNvGraphicFramePr>
          <p:nvPr/>
        </p:nvGraphicFramePr>
        <p:xfrm>
          <a:off x="552450" y="1162050"/>
          <a:ext cx="11087100" cy="4677221"/>
        </p:xfrm>
        <a:graphic>
          <a:graphicData uri="http://schemas.openxmlformats.org/drawingml/2006/table">
            <a:tbl>
              <a:tblPr firstRow="1">
                <a:tableStyleId>{5C22544A-7EE6-4342-B048-85BDC9FD1C3A}</a:tableStyleId>
              </a:tblPr>
              <a:tblGrid>
                <a:gridCol w="5114479"/>
                <a:gridCol w="5972621"/>
              </a:tblGrid>
              <a:tr h="779536">
                <a:tc>
                  <a:txBody>
                    <a:bodyPr wrap="square"/>
                    <a:lstStyle/>
                    <a:p>
                      <a:pPr algn="l">
                        <a:lnSpc>
                          <a:spcPct val="104000"/>
                        </a:lnSpc>
                      </a:pPr>
                      <a:r>
                        <a:rPr sz="2100" b="1" i="0">
                          <a:solidFill>
                            <a:srgbClr val="FFFFFF"/>
                          </a:solidFill>
                          <a:latin typeface="Arial"/>
                        </a:rPr>
                        <a:t>You need</a:t>
                      </a:r>
                    </a:p>
                  </a:txBody>
                  <a:tcPr marL="60000" marR="60000" marT="35000" marB="35000" anchor="t">
                    <a:solidFill>
                      <a:srgbClr val="162A6C"/>
                    </a:solidFill>
                  </a:tcPr>
                </a:tc>
                <a:tc>
                  <a:txBody>
                    <a:bodyPr wrap="square"/>
                    <a:lstStyle/>
                    <a:p>
                      <a:pPr algn="l">
                        <a:lnSpc>
                          <a:spcPct val="104000"/>
                        </a:lnSpc>
                      </a:pPr>
                      <a:r>
                        <a:rPr sz="2100" b="1" i="0">
                          <a:solidFill>
                            <a:srgbClr val="FFFFFF"/>
                          </a:solidFill>
                          <a:latin typeface="Arial"/>
                        </a:rPr>
                        <a:t>Go to</a:t>
                      </a:r>
                    </a:p>
                  </a:txBody>
                  <a:tcPr marL="60000" marR="60000" marT="35000" marB="35000" anchor="t">
                    <a:solidFill>
                      <a:srgbClr val="162A6C"/>
                    </a:solidFill>
                  </a:tcPr>
                </a:tc>
              </a:tr>
              <a:tr h="779536">
                <a:tc>
                  <a:txBody>
                    <a:bodyPr wrap="square"/>
                    <a:lstStyle/>
                    <a:p>
                      <a:pPr algn="l">
                        <a:lnSpc>
                          <a:spcPct val="104000"/>
                        </a:lnSpc>
                      </a:pPr>
                      <a:r>
                        <a:rPr sz="2100" b="0" i="0">
                          <a:solidFill>
                            <a:srgbClr val="10141A"/>
                          </a:solidFill>
                          <a:latin typeface="Arial"/>
                        </a:rPr>
                        <a:t>Unit costs of public services, primary to tertiary</a:t>
                      </a:r>
                    </a:p>
                  </a:txBody>
                  <a:tcPr marL="60000" marR="60000" marT="35000" marB="35000" anchor="t">
                    <a:solidFill>
                      <a:srgbClr val="F4F6F9"/>
                    </a:solidFill>
                  </a:tcPr>
                </a:tc>
                <a:tc>
                  <a:txBody>
                    <a:bodyPr wrap="square"/>
                    <a:lstStyle/>
                    <a:p>
                      <a:pPr algn="l">
                        <a:lnSpc>
                          <a:spcPct val="104000"/>
                        </a:lnSpc>
                      </a:pPr>
                      <a:r>
                        <a:rPr sz="2100" b="1" i="0">
                          <a:solidFill>
                            <a:srgbClr val="10141A"/>
                          </a:solidFill>
                          <a:latin typeface="Arial"/>
                        </a:rPr>
                        <a:t>National Health System Cost Database</a:t>
                      </a:r>
                    </a:p>
                  </a:txBody>
                  <a:tcPr marL="60000" marR="60000" marT="35000" marB="35000" anchor="t">
                    <a:solidFill>
                      <a:srgbClr val="F4F6F9"/>
                    </a:solidFill>
                  </a:tcPr>
                </a:tc>
              </a:tr>
              <a:tr h="779536">
                <a:tc>
                  <a:txBody>
                    <a:bodyPr wrap="square"/>
                    <a:lstStyle/>
                    <a:p>
                      <a:pPr algn="l">
                        <a:lnSpc>
                          <a:spcPct val="104000"/>
                        </a:lnSpc>
                      </a:pPr>
                      <a:r>
                        <a:rPr sz="2100" b="0" i="0">
                          <a:solidFill>
                            <a:srgbClr val="10141A"/>
                          </a:solidFill>
                          <a:latin typeface="Arial"/>
                        </a:rPr>
                        <a:t>Hospital procedure costs, public and private</a:t>
                      </a:r>
                    </a:p>
                  </a:txBody>
                  <a:tcPr marL="60000" marR="60000" marT="35000" marB="35000" anchor="t">
                    <a:noFill/>
                  </a:tcPr>
                </a:tc>
                <a:tc>
                  <a:txBody>
                    <a:bodyPr wrap="square"/>
                    <a:lstStyle/>
                    <a:p>
                      <a:pPr algn="l">
                        <a:lnSpc>
                          <a:spcPct val="104000"/>
                        </a:lnSpc>
                      </a:pPr>
                      <a:r>
                        <a:rPr sz="2100" b="1" i="0">
                          <a:solidFill>
                            <a:srgbClr val="10141A"/>
                          </a:solidFill>
                          <a:latin typeface="Arial"/>
                        </a:rPr>
                        <a:t>Cost of Health Services in India</a:t>
                      </a:r>
                      <a:r>
                        <a:rPr sz="2100" b="0" i="0">
                          <a:solidFill>
                            <a:srgbClr val="10141A"/>
                          </a:solidFill>
                          <a:latin typeface="Arial"/>
                        </a:rPr>
                        <a:t> study</a:t>
                      </a:r>
                    </a:p>
                  </a:txBody>
                  <a:tcPr marL="60000" marR="60000" marT="35000" marB="35000" anchor="t">
                    <a:noFill/>
                  </a:tcPr>
                </a:tc>
              </a:tr>
              <a:tr h="779536">
                <a:tc>
                  <a:txBody>
                    <a:bodyPr wrap="square"/>
                    <a:lstStyle/>
                    <a:p>
                      <a:pPr algn="l">
                        <a:lnSpc>
                          <a:spcPct val="104000"/>
                        </a:lnSpc>
                      </a:pPr>
                      <a:r>
                        <a:rPr sz="2100" b="0" i="0">
                          <a:solidFill>
                            <a:srgbClr val="10141A"/>
                          </a:solidFill>
                          <a:latin typeface="Arial"/>
                        </a:rPr>
                        <a:t>What a curative package is reimbursed at</a:t>
                      </a:r>
                    </a:p>
                  </a:txBody>
                  <a:tcPr marL="60000" marR="60000" marT="35000" marB="35000" anchor="t">
                    <a:solidFill>
                      <a:srgbClr val="F4F6F9"/>
                    </a:solidFill>
                  </a:tcPr>
                </a:tc>
                <a:tc>
                  <a:txBody>
                    <a:bodyPr wrap="square"/>
                    <a:lstStyle/>
                    <a:p>
                      <a:pPr algn="l">
                        <a:lnSpc>
                          <a:spcPct val="104000"/>
                        </a:lnSpc>
                      </a:pPr>
                      <a:r>
                        <a:rPr sz="2100" b="1" i="0">
                          <a:solidFill>
                            <a:srgbClr val="10141A"/>
                          </a:solidFill>
                          <a:latin typeface="Arial"/>
                        </a:rPr>
                        <a:t>PM-JAY package rates</a:t>
                      </a:r>
                      <a:r>
                        <a:rPr sz="2100" b="0" i="0">
                          <a:solidFill>
                            <a:srgbClr val="10141A"/>
                          </a:solidFill>
                          <a:latin typeface="Arial"/>
                        </a:rPr>
                        <a:t>: a price, not a cost</a:t>
                      </a:r>
                    </a:p>
                  </a:txBody>
                  <a:tcPr marL="60000" marR="60000" marT="35000" marB="35000" anchor="t">
                    <a:solidFill>
                      <a:srgbClr val="F4F6F9"/>
                    </a:solidFill>
                  </a:tcPr>
                </a:tc>
              </a:tr>
              <a:tr h="779536">
                <a:tc>
                  <a:txBody>
                    <a:bodyPr wrap="square"/>
                    <a:lstStyle/>
                    <a:p>
                      <a:pPr algn="l">
                        <a:lnSpc>
                          <a:spcPct val="104000"/>
                        </a:lnSpc>
                      </a:pPr>
                      <a:r>
                        <a:rPr sz="2100" b="0" i="0">
                          <a:solidFill>
                            <a:srgbClr val="10141A"/>
                          </a:solidFill>
                          <a:latin typeface="Arial"/>
                        </a:rPr>
                        <a:t>Out-of-pocket spending by condition</a:t>
                      </a:r>
                    </a:p>
                  </a:txBody>
                  <a:tcPr marL="60000" marR="60000" marT="35000" marB="35000" anchor="t">
                    <a:noFill/>
                  </a:tcPr>
                </a:tc>
                <a:tc>
                  <a:txBody>
                    <a:bodyPr wrap="square"/>
                    <a:lstStyle/>
                    <a:p>
                      <a:pPr algn="l">
                        <a:lnSpc>
                          <a:spcPct val="104000"/>
                        </a:lnSpc>
                      </a:pPr>
                      <a:r>
                        <a:rPr sz="2100" b="1" i="0">
                          <a:solidFill>
                            <a:srgbClr val="10141A"/>
                          </a:solidFill>
                          <a:latin typeface="Arial"/>
                        </a:rPr>
                        <a:t>National Sample Survey</a:t>
                      </a:r>
                    </a:p>
                  </a:txBody>
                  <a:tcPr marL="60000" marR="60000" marT="35000" marB="35000" anchor="t">
                    <a:noFill/>
                  </a:tcPr>
                </a:tc>
              </a:tr>
              <a:tr h="779541">
                <a:tc>
                  <a:txBody>
                    <a:bodyPr wrap="square"/>
                    <a:lstStyle/>
                    <a:p>
                      <a:pPr algn="l">
                        <a:lnSpc>
                          <a:spcPct val="104000"/>
                        </a:lnSpc>
                      </a:pPr>
                      <a:r>
                        <a:rPr sz="2100" b="0" i="0">
                          <a:solidFill>
                            <a:srgbClr val="10141A"/>
                          </a:solidFill>
                          <a:latin typeface="Arial"/>
                        </a:rPr>
                        <a:t>None of these fits</a:t>
                      </a:r>
                    </a:p>
                  </a:txBody>
                  <a:tcPr marL="60000" marR="60000" marT="35000" marB="35000" anchor="t">
                    <a:solidFill>
                      <a:srgbClr val="F4F6F9"/>
                    </a:solidFill>
                  </a:tcPr>
                </a:tc>
                <a:tc>
                  <a:txBody>
                    <a:bodyPr wrap="square"/>
                    <a:lstStyle/>
                    <a:p>
                      <a:pPr algn="l">
                        <a:lnSpc>
                          <a:spcPct val="104000"/>
                        </a:lnSpc>
                      </a:pPr>
                      <a:r>
                        <a:rPr sz="2100" b="0" i="0">
                          <a:solidFill>
                            <a:srgbClr val="10141A"/>
                          </a:solidFill>
                          <a:latin typeface="Arial"/>
                        </a:rPr>
                        <a:t>Primary costing, following the </a:t>
                      </a:r>
                      <a:r>
                        <a:rPr sz="2100" b="1" i="0">
                          <a:solidFill>
                            <a:srgbClr val="10141A"/>
                          </a:solidFill>
                          <a:latin typeface="Arial"/>
                        </a:rPr>
                        <a:t>HTAIn</a:t>
                      </a:r>
                      <a:r>
                        <a:rPr sz="2100" b="0" i="0">
                          <a:solidFill>
                            <a:srgbClr val="10141A"/>
                          </a:solidFill>
                          <a:latin typeface="Arial"/>
                        </a:rPr>
                        <a:t> methods guidance</a:t>
                      </a:r>
                    </a:p>
                  </a:txBody>
                  <a:tcPr marL="60000" marR="60000" marT="35000" marB="35000" anchor="t">
                    <a:solidFill>
                      <a:srgbClr val="F4F6F9"/>
                    </a:solidFill>
                  </a:tcPr>
                </a:tc>
              </a:tr>
            </a:tbl>
          </a:graphicData>
        </a:graphic>
      </p:graphicFrame>
      <p:sp>
        <p:nvSpPr>
          <p:cNvPr id="5" name="Rectangle 4"/>
          <p:cNvSpPr/>
          <p:nvPr/>
        </p:nvSpPr>
        <p:spPr>
          <a:xfrm>
            <a:off x="552450" y="5963543"/>
            <a:ext cx="11087100" cy="9525"/>
          </a:xfrm>
          <a:prstGeom prst="rect">
            <a:avLst/>
          </a:prstGeom>
          <a:solidFill>
            <a:srgbClr val="CCD4D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52450" y="6032364"/>
            <a:ext cx="11087100" cy="258098"/>
          </a:xfrm>
          <a:prstGeom prst="rect">
            <a:avLst/>
          </a:prstGeom>
          <a:noFill/>
        </p:spPr>
        <p:txBody>
          <a:bodyPr wrap="square" lIns="0" rIns="0" tIns="0" bIns="0">
            <a:spAutoFit/>
          </a:bodyPr>
          <a:lstStyle/>
          <a:p>
            <a:pPr algn="l">
              <a:lnSpc>
                <a:spcPct val="116700"/>
              </a:lnSpc>
              <a:spcAft>
                <a:spcPts val="0"/>
              </a:spcAft>
              <a:buNone/>
            </a:pPr>
            <a:r>
              <a:rPr sz="1400" b="0" i="0">
                <a:solidFill>
                  <a:srgbClr val="75808D"/>
                </a:solidFill>
                <a:latin typeface="Arial"/>
              </a:rPr>
              <a:t>healtheconomics.pgisph.in/costing_web/ · Prinja et al., </a:t>
            </a:r>
            <a:r>
              <a:rPr sz="1400" b="0" i="1">
                <a:solidFill>
                  <a:srgbClr val="75808D"/>
                </a:solidFill>
                <a:latin typeface="Arial"/>
              </a:rPr>
              <a:t>PharmacoEconomics Open</a:t>
            </a:r>
            <a:r>
              <a:rPr sz="1400" b="0" i="0">
                <a:solidFill>
                  <a:srgbClr val="75808D"/>
                </a:solidFill>
                <a:latin typeface="Arial"/>
              </a:rPr>
              <a:t>, 2020; </a:t>
            </a:r>
            <a:r>
              <a:rPr sz="1400" b="0" i="1">
                <a:solidFill>
                  <a:srgbClr val="75808D"/>
                </a:solidFill>
                <a:latin typeface="Arial"/>
              </a:rPr>
              <a:t>BMJ Open</a:t>
            </a:r>
            <a:r>
              <a:rPr sz="1400" b="0" i="0">
                <a:solidFill>
                  <a:srgbClr val="75808D"/>
                </a:solidFill>
                <a:latin typeface="Arial"/>
              </a:rPr>
              <a:t>, 2020.</a:t>
            </a:r>
          </a:p>
        </p:txBody>
      </p:sp>
    </p:spTree>
  </p:cSld>
  <p:clrMapOvr>
    <a:masterClrMapping/>
  </p:clrMapOvr>
</p:sld>
</file>

<file path=ppt/slides/slide1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2000" cy="876300"/>
          </a:xfrm>
          <a:prstGeom prst="rect">
            <a:avLst/>
          </a:prstGeom>
          <a:solidFill>
            <a:srgbClr val="162A6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52450" y="0"/>
            <a:ext cx="11087100" cy="876300"/>
          </a:xfrm>
          <a:prstGeom prst="rect">
            <a:avLst/>
          </a:prstGeom>
          <a:noFill/>
        </p:spPr>
        <p:txBody>
          <a:bodyPr wrap="square" lIns="0" rIns="0" tIns="0" bIns="0" anchor="ctr">
            <a:spAutoFit/>
          </a:bodyPr>
          <a:lstStyle/>
          <a:p>
            <a:pPr algn="l">
              <a:lnSpc>
                <a:spcPct val="93300"/>
              </a:lnSpc>
              <a:spcAft>
                <a:spcPts val="0"/>
              </a:spcAft>
              <a:buNone/>
            </a:pPr>
            <a:r>
              <a:rPr sz="3000" b="1" i="0" spc="-15">
                <a:solidFill>
                  <a:srgbClr val="FFFFFF"/>
                </a:solidFill>
                <a:latin typeface="Arial"/>
              </a:rPr>
              <a:t>Five costing errors to catch in a paper</a:t>
            </a:r>
          </a:p>
        </p:txBody>
      </p:sp>
      <p:sp>
        <p:nvSpPr>
          <p:cNvPr id="4" name="TextBox 3"/>
          <p:cNvSpPr txBox="1"/>
          <p:nvPr/>
        </p:nvSpPr>
        <p:spPr>
          <a:xfrm>
            <a:off x="1288703" y="1142050"/>
            <a:ext cx="10350847" cy="479524"/>
          </a:xfrm>
          <a:prstGeom prst="rect">
            <a:avLst/>
          </a:prstGeom>
          <a:noFill/>
        </p:spPr>
        <p:txBody>
          <a:bodyPr wrap="square" lIns="0" rIns="0" tIns="0" bIns="0">
            <a:spAutoFit/>
          </a:bodyPr>
          <a:lstStyle/>
          <a:p>
            <a:pPr algn="l">
              <a:lnSpc>
                <a:spcPct val="112500"/>
              </a:lnSpc>
              <a:spcAft>
                <a:spcPts val="0"/>
              </a:spcAft>
              <a:buNone/>
            </a:pPr>
            <a:r>
              <a:rPr sz="2800" b="1" i="0">
                <a:solidFill>
                  <a:srgbClr val="10141A"/>
                </a:solidFill>
                <a:latin typeface="Arial"/>
              </a:rPr>
              <a:t>Charges or prices used as costs</a:t>
            </a:r>
            <a:r>
              <a:rPr sz="2800" b="0" i="0">
                <a:solidFill>
                  <a:srgbClr val="10141A"/>
                </a:solidFill>
                <a:latin typeface="Arial"/>
              </a:rPr>
              <a:t>, without saying so</a:t>
            </a:r>
          </a:p>
        </p:txBody>
      </p:sp>
      <p:sp>
        <p:nvSpPr>
          <p:cNvPr id="5" name="TextBox 4"/>
          <p:cNvSpPr txBox="1"/>
          <p:nvPr/>
        </p:nvSpPr>
        <p:spPr>
          <a:xfrm>
            <a:off x="1288703" y="1763556"/>
            <a:ext cx="10350847" cy="479524"/>
          </a:xfrm>
          <a:prstGeom prst="rect">
            <a:avLst/>
          </a:prstGeom>
          <a:noFill/>
        </p:spPr>
        <p:txBody>
          <a:bodyPr wrap="square" lIns="0" rIns="0" tIns="0" bIns="0">
            <a:spAutoFit/>
          </a:bodyPr>
          <a:lstStyle/>
          <a:p>
            <a:pPr algn="l">
              <a:lnSpc>
                <a:spcPct val="112500"/>
              </a:lnSpc>
              <a:spcAft>
                <a:spcPts val="0"/>
              </a:spcAft>
              <a:buNone/>
            </a:pPr>
            <a:r>
              <a:rPr sz="2800" b="1" i="0">
                <a:solidFill>
                  <a:srgbClr val="10141A"/>
                </a:solidFill>
                <a:latin typeface="Arial"/>
              </a:rPr>
              <a:t>Capital left out</a:t>
            </a:r>
            <a:r>
              <a:rPr sz="2800" b="0" i="0">
                <a:solidFill>
                  <a:srgbClr val="10141A"/>
                </a:solidFill>
                <a:latin typeface="Arial"/>
              </a:rPr>
              <a:t>, or charged in full to one year</a:t>
            </a:r>
          </a:p>
        </p:txBody>
      </p:sp>
      <p:sp>
        <p:nvSpPr>
          <p:cNvPr id="6" name="TextBox 5"/>
          <p:cNvSpPr txBox="1"/>
          <p:nvPr/>
        </p:nvSpPr>
        <p:spPr>
          <a:xfrm>
            <a:off x="1288703" y="2385062"/>
            <a:ext cx="10350847" cy="479524"/>
          </a:xfrm>
          <a:prstGeom prst="rect">
            <a:avLst/>
          </a:prstGeom>
          <a:noFill/>
        </p:spPr>
        <p:txBody>
          <a:bodyPr wrap="square" lIns="0" rIns="0" tIns="0" bIns="0">
            <a:spAutoFit/>
          </a:bodyPr>
          <a:lstStyle/>
          <a:p>
            <a:pPr algn="l">
              <a:lnSpc>
                <a:spcPct val="112500"/>
              </a:lnSpc>
              <a:spcAft>
                <a:spcPts val="0"/>
              </a:spcAft>
              <a:buNone/>
            </a:pPr>
            <a:r>
              <a:rPr sz="2800" b="1" i="0">
                <a:solidFill>
                  <a:srgbClr val="10141A"/>
                </a:solidFill>
                <a:latin typeface="Arial"/>
              </a:rPr>
              <a:t>Overheads left out</a:t>
            </a:r>
            <a:r>
              <a:rPr sz="2800" b="0" i="0">
                <a:solidFill>
                  <a:srgbClr val="10141A"/>
                </a:solidFill>
                <a:latin typeface="Arial"/>
              </a:rPr>
              <a:t>. Bottom-up alone, with no allocation</a:t>
            </a:r>
          </a:p>
        </p:txBody>
      </p:sp>
      <p:sp>
        <p:nvSpPr>
          <p:cNvPr id="7" name="TextBox 6"/>
          <p:cNvSpPr txBox="1"/>
          <p:nvPr/>
        </p:nvSpPr>
        <p:spPr>
          <a:xfrm>
            <a:off x="1288703" y="3006569"/>
            <a:ext cx="10350847" cy="479524"/>
          </a:xfrm>
          <a:prstGeom prst="rect">
            <a:avLst/>
          </a:prstGeom>
          <a:noFill/>
        </p:spPr>
        <p:txBody>
          <a:bodyPr wrap="square" lIns="0" rIns="0" tIns="0" bIns="0">
            <a:spAutoFit/>
          </a:bodyPr>
          <a:lstStyle/>
          <a:p>
            <a:pPr algn="l">
              <a:lnSpc>
                <a:spcPct val="112500"/>
              </a:lnSpc>
              <a:spcAft>
                <a:spcPts val="0"/>
              </a:spcAft>
              <a:buNone/>
            </a:pPr>
            <a:r>
              <a:rPr sz="2800" b="1" i="0">
                <a:solidFill>
                  <a:srgbClr val="10141A"/>
                </a:solidFill>
                <a:latin typeface="Arial"/>
              </a:rPr>
              <a:t>Average cost</a:t>
            </a:r>
            <a:r>
              <a:rPr sz="2800" b="0" i="0">
                <a:solidFill>
                  <a:srgbClr val="10141A"/>
                </a:solidFill>
                <a:latin typeface="Arial"/>
              </a:rPr>
              <a:t> used for a marginal decision, or the reverse</a:t>
            </a:r>
          </a:p>
        </p:txBody>
      </p:sp>
      <p:sp>
        <p:nvSpPr>
          <p:cNvPr id="8" name="TextBox 7"/>
          <p:cNvSpPr txBox="1"/>
          <p:nvPr/>
        </p:nvSpPr>
        <p:spPr>
          <a:xfrm>
            <a:off x="1288703" y="3628075"/>
            <a:ext cx="10350847" cy="959048"/>
          </a:xfrm>
          <a:prstGeom prst="rect">
            <a:avLst/>
          </a:prstGeom>
          <a:noFill/>
        </p:spPr>
        <p:txBody>
          <a:bodyPr wrap="square" lIns="0" rIns="0" tIns="0" bIns="0">
            <a:spAutoFit/>
          </a:bodyPr>
          <a:lstStyle/>
          <a:p>
            <a:pPr algn="l">
              <a:lnSpc>
                <a:spcPct val="112500"/>
              </a:lnSpc>
              <a:spcAft>
                <a:spcPts val="0"/>
              </a:spcAft>
              <a:buNone/>
            </a:pPr>
            <a:r>
              <a:rPr sz="2800" b="1" i="0">
                <a:solidFill>
                  <a:srgbClr val="10141A"/>
                </a:solidFill>
                <a:latin typeface="Arial"/>
              </a:rPr>
              <a:t>Old costs, new decision</a:t>
            </a:r>
            <a:r>
              <a:rPr sz="2800" b="0" i="0">
                <a:solidFill>
                  <a:srgbClr val="10141A"/>
                </a:solidFill>
                <a:latin typeface="Arial"/>
              </a:rPr>
              <a:t>: cost year and currency not stated, or not updated</a:t>
            </a:r>
          </a:p>
        </p:txBody>
      </p:sp>
      <p:sp>
        <p:nvSpPr>
          <p:cNvPr id="9" name="Rectangle 8"/>
          <p:cNvSpPr/>
          <p:nvPr/>
        </p:nvSpPr>
        <p:spPr>
          <a:xfrm>
            <a:off x="552450" y="4749105"/>
            <a:ext cx="11087100" cy="1032867"/>
          </a:xfrm>
          <a:prstGeom prst="rect">
            <a:avLst/>
          </a:prstGeom>
          <a:no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Rectangle 9"/>
          <p:cNvSpPr/>
          <p:nvPr/>
        </p:nvSpPr>
        <p:spPr>
          <a:xfrm>
            <a:off x="552450" y="4749105"/>
            <a:ext cx="57150" cy="1032867"/>
          </a:xfrm>
          <a:prstGeom prst="rect">
            <a:avLst/>
          </a:prstGeom>
          <a:solidFill>
            <a:srgbClr val="162A6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776189" y="4749445"/>
            <a:ext cx="10863361" cy="1012527"/>
          </a:xfrm>
          <a:prstGeom prst="rect">
            <a:avLst/>
          </a:prstGeom>
          <a:noFill/>
        </p:spPr>
        <p:txBody>
          <a:bodyPr wrap="square" lIns="0" rIns="0" tIns="0" bIns="0">
            <a:spAutoFit/>
          </a:bodyPr>
          <a:lstStyle/>
          <a:p>
            <a:pPr algn="l">
              <a:lnSpc>
                <a:spcPct val="101700"/>
              </a:lnSpc>
              <a:spcAft>
                <a:spcPts val="0"/>
              </a:spcAft>
              <a:buNone/>
            </a:pPr>
            <a:r>
              <a:rPr sz="3200" b="1" i="0" spc="-32">
                <a:solidFill>
                  <a:srgbClr val="10141A"/>
                </a:solidFill>
                <a:latin typeface="Arial"/>
              </a:rPr>
              <a:t>Every one of them makes the intervention look cheaper, or hides that it is not.</a:t>
            </a:r>
          </a:p>
        </p:txBody>
      </p:sp>
    </p:spTree>
  </p:cSld>
  <p:clrMapOvr>
    <a:masterClrMapping/>
  </p:clrMapOvr>
</p:sld>
</file>

<file path=ppt/slides/slide1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2000" cy="876300"/>
          </a:xfrm>
          <a:prstGeom prst="rect">
            <a:avLst/>
          </a:prstGeom>
          <a:solidFill>
            <a:srgbClr val="162A6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52450" y="0"/>
            <a:ext cx="11087100" cy="876300"/>
          </a:xfrm>
          <a:prstGeom prst="rect">
            <a:avLst/>
          </a:prstGeom>
          <a:noFill/>
        </p:spPr>
        <p:txBody>
          <a:bodyPr wrap="square" lIns="0" rIns="0" tIns="0" bIns="0" anchor="ctr">
            <a:spAutoFit/>
          </a:bodyPr>
          <a:lstStyle/>
          <a:p>
            <a:pPr algn="l">
              <a:lnSpc>
                <a:spcPct val="93300"/>
              </a:lnSpc>
              <a:spcAft>
                <a:spcPts val="0"/>
              </a:spcAft>
              <a:buNone/>
            </a:pPr>
            <a:r>
              <a:rPr sz="3000" b="1" i="0" spc="-15">
                <a:solidFill>
                  <a:srgbClr val="FFFFFF"/>
                </a:solidFill>
                <a:latin typeface="Arial"/>
              </a:rPr>
              <a:t>Your turn: the worksheet</a:t>
            </a:r>
          </a:p>
        </p:txBody>
      </p:sp>
      <p:sp>
        <p:nvSpPr>
          <p:cNvPr id="4" name="Rectangle 3"/>
          <p:cNvSpPr/>
          <p:nvPr/>
        </p:nvSpPr>
        <p:spPr>
          <a:xfrm>
            <a:off x="552450" y="1162050"/>
            <a:ext cx="3589139" cy="2676079"/>
          </a:xfrm>
          <a:prstGeom prst="rect">
            <a:avLst/>
          </a:prstGeom>
          <a:solidFill>
            <a:srgbClr val="F4F6F9"/>
          </a:solidFill>
          <a:ln w="9525">
            <a:solidFill>
              <a:srgbClr val="CCD4DD"/>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552450" y="1162050"/>
            <a:ext cx="38100" cy="2676079"/>
          </a:xfrm>
          <a:prstGeom prst="rect">
            <a:avLst/>
          </a:prstGeom>
          <a:solidFill>
            <a:srgbClr val="162A6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803672" y="1311416"/>
            <a:ext cx="3115270" cy="294829"/>
          </a:xfrm>
          <a:prstGeom prst="rect">
            <a:avLst/>
          </a:prstGeom>
          <a:noFill/>
        </p:spPr>
        <p:txBody>
          <a:bodyPr wrap="square" lIns="0" rIns="0" tIns="0" bIns="0">
            <a:spAutoFit/>
          </a:bodyPr>
          <a:lstStyle/>
          <a:p>
            <a:pPr algn="l">
              <a:lnSpc>
                <a:spcPct val="83300"/>
              </a:lnSpc>
              <a:spcAft>
                <a:spcPts val="0"/>
              </a:spcAft>
              <a:buNone/>
            </a:pPr>
            <a:r>
              <a:rPr sz="2320" b="1" i="0" spc="-23">
                <a:solidFill>
                  <a:srgbClr val="1B3E8F"/>
                </a:solidFill>
                <a:latin typeface="Arial"/>
              </a:rPr>
              <a:t>5 min</a:t>
            </a:r>
          </a:p>
        </p:txBody>
      </p:sp>
      <p:sp>
        <p:nvSpPr>
          <p:cNvPr id="7" name="TextBox 6"/>
          <p:cNvSpPr txBox="1"/>
          <p:nvPr/>
        </p:nvSpPr>
        <p:spPr>
          <a:xfrm>
            <a:off x="803672" y="1694649"/>
            <a:ext cx="3115270" cy="1954113"/>
          </a:xfrm>
          <a:prstGeom prst="rect">
            <a:avLst/>
          </a:prstGeom>
          <a:noFill/>
        </p:spPr>
        <p:txBody>
          <a:bodyPr wrap="square" lIns="0" rIns="0" tIns="0" bIns="0">
            <a:spAutoFit/>
          </a:bodyPr>
          <a:lstStyle/>
          <a:p>
            <a:pPr algn="l">
              <a:lnSpc>
                <a:spcPct val="116700"/>
              </a:lnSpc>
              <a:spcAft>
                <a:spcPts val="0"/>
              </a:spcAft>
              <a:buNone/>
            </a:pPr>
            <a:r>
              <a:rPr sz="2200" b="0" i="0">
                <a:solidFill>
                  <a:srgbClr val="10141A"/>
                </a:solidFill>
                <a:latin typeface="Arial"/>
              </a:rPr>
              <a:t>Choose </a:t>
            </a:r>
            <a:r>
              <a:rPr sz="2200" b="1" i="0">
                <a:solidFill>
                  <a:srgbClr val="10141A"/>
                </a:solidFill>
                <a:latin typeface="Arial"/>
              </a:rPr>
              <a:t>one episode</a:t>
            </a:r>
            <a:r>
              <a:rPr sz="2200" b="0" i="0">
                <a:solidFill>
                  <a:srgbClr val="10141A"/>
                </a:solidFill>
                <a:latin typeface="Arial"/>
              </a:rPr>
              <a:t> your department delivers. Define where it starts and ends. Map the pathway.</a:t>
            </a:r>
          </a:p>
        </p:txBody>
      </p:sp>
      <p:sp>
        <p:nvSpPr>
          <p:cNvPr id="8" name="Rectangle 7"/>
          <p:cNvSpPr/>
          <p:nvPr/>
        </p:nvSpPr>
        <p:spPr>
          <a:xfrm>
            <a:off x="4301430" y="1162050"/>
            <a:ext cx="3589139" cy="2676079"/>
          </a:xfrm>
          <a:prstGeom prst="rect">
            <a:avLst/>
          </a:prstGeom>
          <a:solidFill>
            <a:srgbClr val="F4F6F9"/>
          </a:solidFill>
          <a:ln w="9525">
            <a:solidFill>
              <a:srgbClr val="CCD4DD"/>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Rectangle 8"/>
          <p:cNvSpPr/>
          <p:nvPr/>
        </p:nvSpPr>
        <p:spPr>
          <a:xfrm>
            <a:off x="4301430" y="1162050"/>
            <a:ext cx="38100" cy="2676079"/>
          </a:xfrm>
          <a:prstGeom prst="rect">
            <a:avLst/>
          </a:prstGeom>
          <a:solidFill>
            <a:srgbClr val="162A6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4552652" y="1311416"/>
            <a:ext cx="3115270" cy="294829"/>
          </a:xfrm>
          <a:prstGeom prst="rect">
            <a:avLst/>
          </a:prstGeom>
          <a:noFill/>
        </p:spPr>
        <p:txBody>
          <a:bodyPr wrap="square" lIns="0" rIns="0" tIns="0" bIns="0">
            <a:spAutoFit/>
          </a:bodyPr>
          <a:lstStyle/>
          <a:p>
            <a:pPr algn="l">
              <a:lnSpc>
                <a:spcPct val="83300"/>
              </a:lnSpc>
              <a:spcAft>
                <a:spcPts val="0"/>
              </a:spcAft>
              <a:buNone/>
            </a:pPr>
            <a:r>
              <a:rPr sz="2320" b="1" i="0" spc="-23">
                <a:solidFill>
                  <a:srgbClr val="1B3E8F"/>
                </a:solidFill>
                <a:latin typeface="Arial"/>
              </a:rPr>
              <a:t>20 min</a:t>
            </a:r>
          </a:p>
        </p:txBody>
      </p:sp>
      <p:sp>
        <p:nvSpPr>
          <p:cNvPr id="11" name="TextBox 10"/>
          <p:cNvSpPr txBox="1"/>
          <p:nvPr/>
        </p:nvSpPr>
        <p:spPr>
          <a:xfrm>
            <a:off x="4552652" y="1694649"/>
            <a:ext cx="3115270" cy="1954113"/>
          </a:xfrm>
          <a:prstGeom prst="rect">
            <a:avLst/>
          </a:prstGeom>
          <a:noFill/>
        </p:spPr>
        <p:txBody>
          <a:bodyPr wrap="square" lIns="0" rIns="0" tIns="0" bIns="0">
            <a:spAutoFit/>
          </a:bodyPr>
          <a:lstStyle/>
          <a:p>
            <a:pPr algn="l">
              <a:lnSpc>
                <a:spcPct val="116700"/>
              </a:lnSpc>
              <a:spcAft>
                <a:spcPts val="0"/>
              </a:spcAft>
              <a:buNone/>
            </a:pPr>
            <a:r>
              <a:rPr sz="2200" b="0" i="0">
                <a:solidFill>
                  <a:srgbClr val="10141A"/>
                </a:solidFill>
                <a:latin typeface="Arial"/>
              </a:rPr>
              <a:t>Fill in staff, items, equipment and overheads. Rough numbers. Mark the ones you are guessing.</a:t>
            </a:r>
          </a:p>
        </p:txBody>
      </p:sp>
      <p:sp>
        <p:nvSpPr>
          <p:cNvPr id="12" name="Rectangle 11"/>
          <p:cNvSpPr/>
          <p:nvPr/>
        </p:nvSpPr>
        <p:spPr>
          <a:xfrm>
            <a:off x="8050411" y="1162050"/>
            <a:ext cx="3589139" cy="2676079"/>
          </a:xfrm>
          <a:prstGeom prst="rect">
            <a:avLst/>
          </a:prstGeom>
          <a:solidFill>
            <a:srgbClr val="F4F6F9"/>
          </a:solidFill>
          <a:ln w="9525">
            <a:solidFill>
              <a:srgbClr val="CCD4DD"/>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Rectangle 12"/>
          <p:cNvSpPr/>
          <p:nvPr/>
        </p:nvSpPr>
        <p:spPr>
          <a:xfrm>
            <a:off x="8050411" y="1162050"/>
            <a:ext cx="38100" cy="2676079"/>
          </a:xfrm>
          <a:prstGeom prst="rect">
            <a:avLst/>
          </a:prstGeom>
          <a:solidFill>
            <a:srgbClr val="162A6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TextBox 13"/>
          <p:cNvSpPr txBox="1"/>
          <p:nvPr/>
        </p:nvSpPr>
        <p:spPr>
          <a:xfrm>
            <a:off x="8301633" y="1311416"/>
            <a:ext cx="3115270" cy="294829"/>
          </a:xfrm>
          <a:prstGeom prst="rect">
            <a:avLst/>
          </a:prstGeom>
          <a:noFill/>
        </p:spPr>
        <p:txBody>
          <a:bodyPr wrap="square" lIns="0" rIns="0" tIns="0" bIns="0">
            <a:spAutoFit/>
          </a:bodyPr>
          <a:lstStyle/>
          <a:p>
            <a:pPr algn="l">
              <a:lnSpc>
                <a:spcPct val="83300"/>
              </a:lnSpc>
              <a:spcAft>
                <a:spcPts val="0"/>
              </a:spcAft>
              <a:buNone/>
            </a:pPr>
            <a:r>
              <a:rPr sz="2320" b="1" i="0" spc="-23">
                <a:solidFill>
                  <a:srgbClr val="1B3E8F"/>
                </a:solidFill>
                <a:latin typeface="Arial"/>
              </a:rPr>
              <a:t>5 min</a:t>
            </a:r>
          </a:p>
        </p:txBody>
      </p:sp>
      <p:sp>
        <p:nvSpPr>
          <p:cNvPr id="15" name="TextBox 14"/>
          <p:cNvSpPr txBox="1"/>
          <p:nvPr/>
        </p:nvSpPr>
        <p:spPr>
          <a:xfrm>
            <a:off x="8301633" y="1694649"/>
            <a:ext cx="3115270" cy="1563291"/>
          </a:xfrm>
          <a:prstGeom prst="rect">
            <a:avLst/>
          </a:prstGeom>
          <a:noFill/>
        </p:spPr>
        <p:txBody>
          <a:bodyPr wrap="square" lIns="0" rIns="0" tIns="0" bIns="0">
            <a:spAutoFit/>
          </a:bodyPr>
          <a:lstStyle/>
          <a:p>
            <a:pPr algn="l">
              <a:lnSpc>
                <a:spcPct val="116700"/>
              </a:lnSpc>
              <a:spcAft>
                <a:spcPts val="0"/>
              </a:spcAft>
              <a:buNone/>
            </a:pPr>
            <a:r>
              <a:rPr sz="2200" b="0" i="0">
                <a:solidFill>
                  <a:srgbClr val="10141A"/>
                </a:solidFill>
                <a:latin typeface="Arial"/>
              </a:rPr>
              <a:t>Add up. Compare with a PM-JAY rate if one exists. Answer the three questions on page 2.</a:t>
            </a:r>
          </a:p>
        </p:txBody>
      </p:sp>
      <p:sp>
        <p:nvSpPr>
          <p:cNvPr id="16" name="Rectangle 15"/>
          <p:cNvSpPr/>
          <p:nvPr/>
        </p:nvSpPr>
        <p:spPr>
          <a:xfrm>
            <a:off x="552450" y="4021187"/>
            <a:ext cx="11087100" cy="1032867"/>
          </a:xfrm>
          <a:prstGeom prst="rect">
            <a:avLst/>
          </a:prstGeom>
          <a:no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Rectangle 16"/>
          <p:cNvSpPr/>
          <p:nvPr/>
        </p:nvSpPr>
        <p:spPr>
          <a:xfrm>
            <a:off x="552450" y="4021187"/>
            <a:ext cx="57150" cy="1032867"/>
          </a:xfrm>
          <a:prstGeom prst="rect">
            <a:avLst/>
          </a:prstGeom>
          <a:solidFill>
            <a:srgbClr val="17683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TextBox 17"/>
          <p:cNvSpPr txBox="1"/>
          <p:nvPr/>
        </p:nvSpPr>
        <p:spPr>
          <a:xfrm>
            <a:off x="776189" y="4021527"/>
            <a:ext cx="10863361" cy="1012527"/>
          </a:xfrm>
          <a:prstGeom prst="rect">
            <a:avLst/>
          </a:prstGeom>
          <a:noFill/>
        </p:spPr>
        <p:txBody>
          <a:bodyPr wrap="square" lIns="0" rIns="0" tIns="0" bIns="0">
            <a:spAutoFit/>
          </a:bodyPr>
          <a:lstStyle/>
          <a:p>
            <a:pPr algn="l">
              <a:lnSpc>
                <a:spcPct val="101700"/>
              </a:lnSpc>
              <a:spcAft>
                <a:spcPts val="0"/>
              </a:spcAft>
              <a:buNone/>
            </a:pPr>
            <a:r>
              <a:rPr sz="3200" b="1" i="0" spc="-32">
                <a:solidFill>
                  <a:srgbClr val="10141A"/>
                </a:solidFill>
                <a:latin typeface="Arial"/>
              </a:rPr>
              <a:t>The goal is not the right number. It is knowing which number you do not know.</a:t>
            </a:r>
          </a:p>
        </p:txBody>
      </p:sp>
    </p:spTree>
  </p:cSld>
  <p:clrMapOvr>
    <a:masterClrMapping/>
  </p:clrMapOvr>
</p:sld>
</file>

<file path=ppt/slides/slide1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2000" cy="876300"/>
          </a:xfrm>
          <a:prstGeom prst="rect">
            <a:avLst/>
          </a:prstGeom>
          <a:solidFill>
            <a:srgbClr val="162A6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52450" y="0"/>
            <a:ext cx="11087100" cy="876300"/>
          </a:xfrm>
          <a:prstGeom prst="rect">
            <a:avLst/>
          </a:prstGeom>
          <a:noFill/>
        </p:spPr>
        <p:txBody>
          <a:bodyPr wrap="square" lIns="0" rIns="0" tIns="0" bIns="0" anchor="ctr">
            <a:spAutoFit/>
          </a:bodyPr>
          <a:lstStyle/>
          <a:p>
            <a:pPr algn="l">
              <a:lnSpc>
                <a:spcPct val="93300"/>
              </a:lnSpc>
              <a:spcAft>
                <a:spcPts val="0"/>
              </a:spcAft>
              <a:buNone/>
            </a:pPr>
            <a:r>
              <a:rPr sz="3000" b="1" i="0" spc="-15">
                <a:solidFill>
                  <a:srgbClr val="FFFFFF"/>
                </a:solidFill>
                <a:latin typeface="Arial"/>
              </a:rPr>
              <a:t>And your paper</a:t>
            </a:r>
          </a:p>
        </p:txBody>
      </p:sp>
      <p:sp>
        <p:nvSpPr>
          <p:cNvPr id="4" name="TextBox 3"/>
          <p:cNvSpPr txBox="1"/>
          <p:nvPr/>
        </p:nvSpPr>
        <p:spPr>
          <a:xfrm>
            <a:off x="1288703" y="1142050"/>
            <a:ext cx="10350847" cy="959048"/>
          </a:xfrm>
          <a:prstGeom prst="rect">
            <a:avLst/>
          </a:prstGeom>
          <a:noFill/>
        </p:spPr>
        <p:txBody>
          <a:bodyPr wrap="square" lIns="0" rIns="0" tIns="0" bIns="0">
            <a:spAutoFit/>
          </a:bodyPr>
          <a:lstStyle/>
          <a:p>
            <a:pPr algn="l">
              <a:lnSpc>
                <a:spcPct val="112500"/>
              </a:lnSpc>
              <a:spcAft>
                <a:spcPts val="0"/>
              </a:spcAft>
              <a:buNone/>
            </a:pPr>
            <a:r>
              <a:rPr sz="2800" b="0" i="0">
                <a:solidFill>
                  <a:srgbClr val="10141A"/>
                </a:solidFill>
                <a:latin typeface="Arial"/>
              </a:rPr>
              <a:t>Where did its costs come from: a database, a trial, package rates, the literature?</a:t>
            </a:r>
          </a:p>
        </p:txBody>
      </p:sp>
      <p:sp>
        <p:nvSpPr>
          <p:cNvPr id="5" name="TextBox 4"/>
          <p:cNvSpPr txBox="1"/>
          <p:nvPr/>
        </p:nvSpPr>
        <p:spPr>
          <a:xfrm>
            <a:off x="1288703" y="2243080"/>
            <a:ext cx="10350847" cy="479524"/>
          </a:xfrm>
          <a:prstGeom prst="rect">
            <a:avLst/>
          </a:prstGeom>
          <a:noFill/>
        </p:spPr>
        <p:txBody>
          <a:bodyPr wrap="square" lIns="0" rIns="0" tIns="0" bIns="0">
            <a:spAutoFit/>
          </a:bodyPr>
          <a:lstStyle/>
          <a:p>
            <a:pPr algn="l">
              <a:lnSpc>
                <a:spcPct val="112500"/>
              </a:lnSpc>
              <a:spcAft>
                <a:spcPts val="0"/>
              </a:spcAft>
              <a:buNone/>
            </a:pPr>
            <a:r>
              <a:rPr sz="2800" b="0" i="0">
                <a:solidFill>
                  <a:srgbClr val="10141A"/>
                </a:solidFill>
                <a:latin typeface="Arial"/>
              </a:rPr>
              <a:t>Bottom up, top down, or not stated?</a:t>
            </a:r>
          </a:p>
        </p:txBody>
      </p:sp>
      <p:sp>
        <p:nvSpPr>
          <p:cNvPr id="6" name="TextBox 5"/>
          <p:cNvSpPr txBox="1"/>
          <p:nvPr/>
        </p:nvSpPr>
        <p:spPr>
          <a:xfrm>
            <a:off x="1288703" y="2864587"/>
            <a:ext cx="10350847" cy="479524"/>
          </a:xfrm>
          <a:prstGeom prst="rect">
            <a:avLst/>
          </a:prstGeom>
          <a:noFill/>
        </p:spPr>
        <p:txBody>
          <a:bodyPr wrap="square" lIns="0" rIns="0" tIns="0" bIns="0">
            <a:spAutoFit/>
          </a:bodyPr>
          <a:lstStyle/>
          <a:p>
            <a:pPr algn="l">
              <a:lnSpc>
                <a:spcPct val="112500"/>
              </a:lnSpc>
              <a:spcAft>
                <a:spcPts val="0"/>
              </a:spcAft>
              <a:buNone/>
            </a:pPr>
            <a:r>
              <a:rPr sz="2800" b="0" i="0">
                <a:solidFill>
                  <a:srgbClr val="10141A"/>
                </a:solidFill>
                <a:latin typeface="Arial"/>
              </a:rPr>
              <a:t>Whose costs: the hospital's, the payer's, the patient's?</a:t>
            </a:r>
          </a:p>
        </p:txBody>
      </p:sp>
      <p:sp>
        <p:nvSpPr>
          <p:cNvPr id="7" name="TextBox 6"/>
          <p:cNvSpPr txBox="1"/>
          <p:nvPr/>
        </p:nvSpPr>
        <p:spPr>
          <a:xfrm>
            <a:off x="1288703" y="3486093"/>
            <a:ext cx="10350847" cy="479524"/>
          </a:xfrm>
          <a:prstGeom prst="rect">
            <a:avLst/>
          </a:prstGeom>
          <a:noFill/>
        </p:spPr>
        <p:txBody>
          <a:bodyPr wrap="square" lIns="0" rIns="0" tIns="0" bIns="0">
            <a:spAutoFit/>
          </a:bodyPr>
          <a:lstStyle/>
          <a:p>
            <a:pPr algn="l">
              <a:lnSpc>
                <a:spcPct val="112500"/>
              </a:lnSpc>
              <a:spcAft>
                <a:spcPts val="0"/>
              </a:spcAft>
              <a:buNone/>
            </a:pPr>
            <a:r>
              <a:rPr sz="2800" b="0" i="0">
                <a:solidFill>
                  <a:srgbClr val="10141A"/>
                </a:solidFill>
                <a:latin typeface="Arial"/>
              </a:rPr>
              <a:t>Which of the five errors can you find?</a:t>
            </a:r>
          </a:p>
        </p:txBody>
      </p:sp>
      <p:sp>
        <p:nvSpPr>
          <p:cNvPr id="8" name="Rectangle 7"/>
          <p:cNvSpPr/>
          <p:nvPr/>
        </p:nvSpPr>
        <p:spPr>
          <a:xfrm>
            <a:off x="552450" y="4127599"/>
            <a:ext cx="11087100" cy="536674"/>
          </a:xfrm>
          <a:prstGeom prst="rect">
            <a:avLst/>
          </a:prstGeom>
          <a:no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Rectangle 8"/>
          <p:cNvSpPr/>
          <p:nvPr/>
        </p:nvSpPr>
        <p:spPr>
          <a:xfrm>
            <a:off x="552450" y="4127599"/>
            <a:ext cx="57150" cy="536674"/>
          </a:xfrm>
          <a:prstGeom prst="rect">
            <a:avLst/>
          </a:prstGeom>
          <a:solidFill>
            <a:srgbClr val="162A6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776189" y="4127939"/>
            <a:ext cx="10863361" cy="516334"/>
          </a:xfrm>
          <a:prstGeom prst="rect">
            <a:avLst/>
          </a:prstGeom>
          <a:noFill/>
        </p:spPr>
        <p:txBody>
          <a:bodyPr wrap="square" lIns="0" rIns="0" tIns="0" bIns="0">
            <a:spAutoFit/>
          </a:bodyPr>
          <a:lstStyle/>
          <a:p>
            <a:pPr algn="l">
              <a:lnSpc>
                <a:spcPct val="101700"/>
              </a:lnSpc>
              <a:spcAft>
                <a:spcPts val="0"/>
              </a:spcAft>
              <a:buNone/>
            </a:pPr>
            <a:r>
              <a:rPr sz="3200" b="1" i="0" spc="-32">
                <a:solidFill>
                  <a:srgbClr val="10141A"/>
                </a:solidFill>
                <a:latin typeface="Arial"/>
              </a:rPr>
              <a:t>Write it in row 5 of the checklist before lunch.</a:t>
            </a:r>
          </a:p>
        </p:txBody>
      </p:sp>
    </p:spTree>
  </p:cSld>
  <p:clrMapOvr>
    <a:masterClrMapping/>
  </p:clrMapOvr>
</p:sld>
</file>

<file path=ppt/slides/slide1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2000" cy="876300"/>
          </a:xfrm>
          <a:prstGeom prst="rect">
            <a:avLst/>
          </a:prstGeom>
          <a:solidFill>
            <a:srgbClr val="162A6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52450" y="0"/>
            <a:ext cx="11087100" cy="876300"/>
          </a:xfrm>
          <a:prstGeom prst="rect">
            <a:avLst/>
          </a:prstGeom>
          <a:noFill/>
        </p:spPr>
        <p:txBody>
          <a:bodyPr wrap="square" lIns="0" rIns="0" tIns="0" bIns="0" anchor="ctr">
            <a:spAutoFit/>
          </a:bodyPr>
          <a:lstStyle/>
          <a:p>
            <a:pPr algn="l">
              <a:lnSpc>
                <a:spcPct val="93300"/>
              </a:lnSpc>
              <a:spcAft>
                <a:spcPts val="0"/>
              </a:spcAft>
              <a:buNone/>
            </a:pPr>
            <a:r>
              <a:rPr sz="3000" b="1" i="0" spc="-15">
                <a:solidFill>
                  <a:srgbClr val="FFFFFF"/>
                </a:solidFill>
                <a:latin typeface="Arial"/>
              </a:rPr>
              <a:t>Sources</a:t>
            </a:r>
          </a:p>
        </p:txBody>
      </p:sp>
      <p:sp>
        <p:nvSpPr>
          <p:cNvPr id="4" name="TextBox 3"/>
          <p:cNvSpPr txBox="1"/>
          <p:nvPr/>
        </p:nvSpPr>
        <p:spPr>
          <a:xfrm>
            <a:off x="1111002" y="1142050"/>
            <a:ext cx="5068937" cy="3534073"/>
          </a:xfrm>
          <a:prstGeom prst="rect">
            <a:avLst/>
          </a:prstGeom>
          <a:noFill/>
        </p:spPr>
        <p:txBody>
          <a:bodyPr wrap="square" lIns="0" rIns="0" tIns="0" bIns="0">
            <a:spAutoFit/>
          </a:bodyPr>
          <a:lstStyle/>
          <a:p>
            <a:pPr algn="l" marL="285750" indent="-285750">
              <a:lnSpc>
                <a:spcPct val="120800"/>
              </a:lnSpc>
              <a:spcAft>
                <a:spcPts val="400"/>
              </a:spcAft>
              <a:buAutoNum type="arabicPeriod"/>
            </a:pPr>
            <a:r>
              <a:rPr sz="1400" b="1" i="0">
                <a:solidFill>
                  <a:srgbClr val="10141A"/>
                </a:solidFill>
                <a:latin typeface="Arial"/>
              </a:rPr>
              <a:t>Drummond MF, Sculpher MJ, Claxton K, Stoddart GL, Torrance GW.</a:t>
            </a:r>
            <a:r>
              <a:rPr sz="1400" b="0" i="0">
                <a:solidFill>
                  <a:srgbClr val="47525F"/>
                </a:solidFill>
                <a:latin typeface="Arial"/>
              </a:rPr>
              <a:t> Methods for the Economic Evaluation of Health Care Programmes. 4th ed. Oxford University Press; 2015. </a:t>
            </a:r>
            <a:r>
              <a:rPr sz="1400" b="1" i="0">
                <a:solidFill>
                  <a:srgbClr val="10141A"/>
                </a:solidFill>
                <a:latin typeface="Arial"/>
              </a:rPr>
              <a:t>Chapter 7</a:t>
            </a:r>
            <a:r>
              <a:rPr sz="1400" b="0" i="0">
                <a:solidFill>
                  <a:srgbClr val="47525F"/>
                </a:solidFill>
                <a:latin typeface="Arial"/>
              </a:rPr>
              <a:t>, Cost analysis.</a:t>
            </a:r>
          </a:p>
          <a:p>
            <a:pPr algn="l" marL="285750" indent="-285750">
              <a:lnSpc>
                <a:spcPct val="120800"/>
              </a:lnSpc>
              <a:spcAft>
                <a:spcPts val="400"/>
              </a:spcAft>
              <a:buAutoNum type="arabicPeriod" startAt="2"/>
            </a:pPr>
            <a:r>
              <a:rPr sz="1400" b="1" i="0">
                <a:solidFill>
                  <a:srgbClr val="10141A"/>
                </a:solidFill>
                <a:latin typeface="Arial"/>
              </a:rPr>
              <a:t>Sharma D, Prinja S, Aggarwal AK, Rajsekar K, Bahuguna P.</a:t>
            </a:r>
            <a:r>
              <a:rPr sz="1400" b="0" i="0">
                <a:solidFill>
                  <a:srgbClr val="47525F"/>
                </a:solidFill>
                <a:latin typeface="Arial"/>
              </a:rPr>
              <a:t> Development of the Indian Reference Case for undertaking economic evaluation for health technology assessment. </a:t>
            </a:r>
            <a:r>
              <a:rPr sz="1400" b="0" i="1">
                <a:solidFill>
                  <a:srgbClr val="47525F"/>
                </a:solidFill>
                <a:latin typeface="Arial"/>
              </a:rPr>
              <a:t>Lancet Reg Health Southeast Asia</a:t>
            </a:r>
            <a:r>
              <a:rPr sz="1400" b="0" i="0">
                <a:solidFill>
                  <a:srgbClr val="47525F"/>
                </a:solidFill>
                <a:latin typeface="Arial"/>
              </a:rPr>
              <a:t> 2023;16:100241. PMID 37694178</a:t>
            </a:r>
          </a:p>
          <a:p>
            <a:pPr algn="l" marL="285750" indent="-285750">
              <a:lnSpc>
                <a:spcPct val="120800"/>
              </a:lnSpc>
              <a:spcAft>
                <a:spcPts val="400"/>
              </a:spcAft>
              <a:buAutoNum type="arabicPeriod" startAt="3"/>
            </a:pPr>
            <a:r>
              <a:rPr sz="1400" b="1" i="0">
                <a:solidFill>
                  <a:srgbClr val="10141A"/>
                </a:solidFill>
                <a:latin typeface="Arial"/>
              </a:rPr>
              <a:t>Prinja S, Singh MP, Rajsekar K, Sachin O, Gedam P, Nagar A, Bhargava B; CHSI Study Group.</a:t>
            </a:r>
            <a:r>
              <a:rPr sz="1400" b="0" i="0">
                <a:solidFill>
                  <a:srgbClr val="47525F"/>
                </a:solidFill>
                <a:latin typeface="Arial"/>
              </a:rPr>
              <a:t> Translating research to policy: setting provider payment rates for strategic purchasing under India's national publicly financed health insurance scheme. </a:t>
            </a:r>
            <a:r>
              <a:rPr sz="1400" b="0" i="1">
                <a:solidFill>
                  <a:srgbClr val="47525F"/>
                </a:solidFill>
                <a:latin typeface="Arial"/>
              </a:rPr>
              <a:t>Appl Health Econ Health Policy</a:t>
            </a:r>
            <a:r>
              <a:rPr sz="1400" b="0" i="0">
                <a:solidFill>
                  <a:srgbClr val="47525F"/>
                </a:solidFill>
                <a:latin typeface="Arial"/>
              </a:rPr>
              <a:t> 2021;19(3):353–70. PMID 33462775</a:t>
            </a:r>
          </a:p>
        </p:txBody>
      </p:sp>
      <p:sp>
        <p:nvSpPr>
          <p:cNvPr id="5" name="TextBox 4"/>
          <p:cNvSpPr txBox="1"/>
          <p:nvPr/>
        </p:nvSpPr>
        <p:spPr>
          <a:xfrm>
            <a:off x="6570613" y="1142050"/>
            <a:ext cx="5068937" cy="2814786"/>
          </a:xfrm>
          <a:prstGeom prst="rect">
            <a:avLst/>
          </a:prstGeom>
          <a:noFill/>
        </p:spPr>
        <p:txBody>
          <a:bodyPr wrap="square" lIns="0" rIns="0" tIns="0" bIns="0">
            <a:spAutoFit/>
          </a:bodyPr>
          <a:lstStyle/>
          <a:p>
            <a:pPr algn="l" marL="285750" indent="-285750">
              <a:lnSpc>
                <a:spcPct val="120800"/>
              </a:lnSpc>
              <a:spcAft>
                <a:spcPts val="400"/>
              </a:spcAft>
              <a:buAutoNum type="arabicPeriod" startAt="4"/>
            </a:pPr>
            <a:r>
              <a:rPr sz="1400" b="1" i="0">
                <a:solidFill>
                  <a:srgbClr val="10141A"/>
                </a:solidFill>
                <a:latin typeface="Arial"/>
              </a:rPr>
              <a:t>Prinja S, Singh MP, Guinness L, Rajsekar K, Bhargava B.</a:t>
            </a:r>
            <a:r>
              <a:rPr sz="1400" b="0" i="0">
                <a:solidFill>
                  <a:srgbClr val="47525F"/>
                </a:solidFill>
                <a:latin typeface="Arial"/>
              </a:rPr>
              <a:t> Establishing reference costs for the health benefit packages under universal health coverage in India: cost of health services in India (CHSI) protocol. </a:t>
            </a:r>
            <a:r>
              <a:rPr sz="1400" b="0" i="1">
                <a:solidFill>
                  <a:srgbClr val="47525F"/>
                </a:solidFill>
                <a:latin typeface="Arial"/>
              </a:rPr>
              <a:t>BMJ Open</a:t>
            </a:r>
            <a:r>
              <a:rPr sz="1400" b="0" i="0">
                <a:solidFill>
                  <a:srgbClr val="47525F"/>
                </a:solidFill>
                <a:latin typeface="Arial"/>
              </a:rPr>
              <a:t> 2020;10(7):e035170. PMID 32690737</a:t>
            </a:r>
          </a:p>
          <a:p>
            <a:pPr algn="l" marL="285750" indent="-285750">
              <a:lnSpc>
                <a:spcPct val="120800"/>
              </a:lnSpc>
              <a:spcAft>
                <a:spcPts val="400"/>
              </a:spcAft>
              <a:buAutoNum type="arabicPeriod" startAt="5"/>
            </a:pPr>
            <a:r>
              <a:rPr sz="1400" b="1" i="0">
                <a:solidFill>
                  <a:srgbClr val="10141A"/>
                </a:solidFill>
                <a:latin typeface="Arial"/>
              </a:rPr>
              <a:t>Prinja S, Chauhan AS, Bahuguna P, et al.</a:t>
            </a:r>
            <a:r>
              <a:rPr sz="1400" b="0" i="0">
                <a:solidFill>
                  <a:srgbClr val="47525F"/>
                </a:solidFill>
                <a:latin typeface="Arial"/>
              </a:rPr>
              <a:t> Cost of delivering secondary healthcare through the public sector in India. </a:t>
            </a:r>
            <a:r>
              <a:rPr sz="1400" b="0" i="1">
                <a:solidFill>
                  <a:srgbClr val="47525F"/>
                </a:solidFill>
                <a:latin typeface="Arial"/>
              </a:rPr>
              <a:t>PharmacoEcon Open</a:t>
            </a:r>
            <a:r>
              <a:rPr sz="1400" b="0" i="0">
                <a:solidFill>
                  <a:srgbClr val="47525F"/>
                </a:solidFill>
                <a:latin typeface="Arial"/>
              </a:rPr>
              <a:t> 2020;4(2):249–61. PMID 31468323</a:t>
            </a:r>
          </a:p>
          <a:p>
            <a:pPr algn="l" marL="285750" indent="-285750">
              <a:lnSpc>
                <a:spcPct val="120800"/>
              </a:lnSpc>
              <a:spcAft>
                <a:spcPts val="400"/>
              </a:spcAft>
              <a:buAutoNum type="arabicPeriod" startAt="6"/>
            </a:pPr>
            <a:r>
              <a:rPr sz="1400" b="1" i="0">
                <a:solidFill>
                  <a:srgbClr val="10141A"/>
                </a:solidFill>
                <a:latin typeface="Arial"/>
              </a:rPr>
              <a:t>National Health System Cost Database for India.</a:t>
            </a:r>
            <a:r>
              <a:rPr sz="1400" b="0" i="0">
                <a:solidFill>
                  <a:srgbClr val="47525F"/>
                </a:solidFill>
                <a:latin typeface="Arial"/>
              </a:rPr>
              <a:t> PGIMER Chandigarh and Department of Health Research. healtheconomics.pgisph.in/costing_web/</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