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by returning to the ranking table from 3B. They computed ₹26,154 and ₹1,50,000 per QALY. Ask how confident they are in the third decimal place of 22.530 QALYs. Nobody is. Good. That is the block.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Objective 6 separates understanding from recitation, and it is where most published discussion sections go wrong.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argument for the whole block. Point at any row and ask what happens to the ICER if that number is 20% different. They will not know, and that is the question the rest of the block answers.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heterogeneity row is the one they get wrong. Uncertainty is "we do not know". Heterogeneity is "we do know, and it varies". Averaging over real variation hides the possibility that an intervention is excellent for one group and useless for another.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good example to offer: HPV vaccination in a cohort with high screening coverage versus one with almost none. Same vaccine, quite different value. Averaging the two gives a number that describes neither.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word "all" is the one to stress. Anyone planning a costing study who intends to skip probabilistic analysis because "it is only a small study" is planning something the national standard does not accept.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Ranges chosen by convenience, "we varied everything by plus or minus 20%", are a real weakness in the Indian literature and easy to spot. Ask them to look for the justification of the range next time they read a sensitivity analysis.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finding is why the same vaccine was cost-saving at $0.15 a dose and merely cost-effective at $7.00. Price dominating a vaccine evaluation is close to a general rule, and it is why the negotiation matters more than the model.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minutes on tab 1 only. Ask which bar is widest and what that implies for what to do next. The answer is "negotiate the price", not "run a bigger trial". Hold tab 2 back. It lands better after the next two slides.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third point motivates probabilistic analysis. Decision-makers ask how likely it is that this is good value, and one-way analysis simply cannot answer that, however many bars you draw.</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Emphasise step 2. One draw is a coherent set. You are not varying parameters independently in sequence, you are asking "what if the world were like this?" a thousand times.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They do not need to derive these. They need to recognise a wrong choice when supervising or reviewing, and to know that the choice is a stated methodological decision, not a software default to be left alone.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net monetary benefit finally earns its keep. If they wondered why you spent a minute on it in 3B, this is the payoff.</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most important five minutes of this block. Make them drag λ slowly and watch the dashed line sweep the cloud while the dot climbs the curve. Then ask someone to state the relationship in their own words. When someone says "the curve is just the proportion of green dots at each threshold", the concept has landed and you can stop.</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last sentence is the honest form of an Indian discussion section, and worth dictating. It uses the curve to sidestep a question the analyst has no authority to settle, which is exactly what the tool is for.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the last line slowly. Decision-makers routinely read 80% as "yes". It is not "yes", it is "probably", and that difference is what value-of-information analysis exists to price.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best slide in the day. They saw the first two columns in Session 5 and concluded that the choice of trial moved the ICER by a third. Now show what it did to the probability: 4% against 57.3%, which is the difference between "no" and "maybe". Three things fall out of it: uncertainty is not decoration, the choice of effectiveness source is itself a decision, and a price negotiation can do more for value than any amount of further modelling. Give it two minutes.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Value of information deserves a session of its own and does not fit here. Naming it means they will recognise it in a paper and know what to look up.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 the technical content there. Land that last point properly. The guidance they are learning was written with an explicit placeholder, and that placeholder has just been filled. It is a live field, and they can contribute to it.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move to the closing slide, which zooms out over the whole workshop.</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the take-home concretely. Give three papers out, one per group. Insist they bring a flaw. Every paper has one, and finding it is the skill.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them at handouts/reading-list.html for the annotated version, and at handouts/appraisal-checklist.html for the take-home exercise.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8</a:t>
            </a:r>
          </a:p>
        </p:txBody>
      </p:sp>
      <p:sp>
        <p:nvSpPr>
          <p:cNvPr id="3" name="TextBox 2"/>
          <p:cNvSpPr txBox="1"/>
          <p:nvPr/>
        </p:nvSpPr>
        <p:spPr>
          <a:xfrm>
            <a:off x="914400" y="459673"/>
            <a:ext cx="10363200" cy="754112"/>
          </a:xfrm>
          <a:prstGeom prst="rect">
            <a:avLst/>
          </a:prstGeom>
          <a:noFill/>
        </p:spPr>
        <p:txBody>
          <a:bodyPr wrap="square" lIns="0" rIns="0" tIns="0" bIns="0">
            <a:spAutoFit/>
          </a:bodyPr>
          <a:lstStyle/>
          <a:p>
            <a:pPr algn="l">
              <a:lnSpc>
                <a:spcPct val="91700"/>
              </a:lnSpc>
              <a:spcAft>
                <a:spcPts val="0"/>
              </a:spcAft>
              <a:buNone/>
            </a:pPr>
            <a:r>
              <a:rPr sz="5400" b="1" i="0" spc="-81">
                <a:solidFill>
                  <a:srgbClr val="162A6C"/>
                </a:solidFill>
                <a:latin typeface="Arial"/>
              </a:rPr>
              <a:t>Handling uncertainty</a:t>
            </a:r>
          </a:p>
        </p:txBody>
      </p:sp>
      <p:sp>
        <p:nvSpPr>
          <p:cNvPr id="4" name="TextBox 3"/>
          <p:cNvSpPr txBox="1"/>
          <p:nvPr/>
        </p:nvSpPr>
        <p:spPr>
          <a:xfrm>
            <a:off x="914400" y="1453696"/>
            <a:ext cx="103632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One-way and probabilistic sensitivity analysis, the tornado diagram, and the cost-effectiveness acceptability curve.</a:t>
            </a:r>
          </a:p>
        </p:txBody>
      </p:sp>
      <p:sp>
        <p:nvSpPr>
          <p:cNvPr id="5" name="TextBox 4"/>
          <p:cNvSpPr txBox="1"/>
          <p:nvPr/>
        </p:nvSpPr>
        <p:spPr>
          <a:xfrm>
            <a:off x="914400" y="2761002"/>
            <a:ext cx="103632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Drummond et al., 4th ed., and the Indian Reference Case, principles 9 to 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By the end of this session</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why an ICER is a </a:t>
            </a:r>
            <a:r>
              <a:rPr sz="2800" b="1" i="0">
                <a:solidFill>
                  <a:srgbClr val="10141A"/>
                </a:solidFill>
                <a:latin typeface="Arial"/>
              </a:rPr>
              <a:t>point estimate</a:t>
            </a:r>
            <a:r>
              <a:rPr sz="2800" b="0" i="0">
                <a:solidFill>
                  <a:srgbClr val="10141A"/>
                </a:solidFill>
                <a:latin typeface="Arial"/>
              </a:rPr>
              <a:t>, and name the kinds of uncertainty</a:t>
            </a:r>
          </a:p>
        </p:txBody>
      </p:sp>
      <p:sp>
        <p:nvSpPr>
          <p:cNvPr id="5" name="TextBox 4"/>
          <p:cNvSpPr txBox="1"/>
          <p:nvPr/>
        </p:nvSpPr>
        <p:spPr>
          <a:xfrm>
            <a:off x="1288703" y="224308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Tell </a:t>
            </a:r>
            <a:r>
              <a:rPr sz="2800" b="1" i="0">
                <a:solidFill>
                  <a:srgbClr val="10141A"/>
                </a:solidFill>
                <a:latin typeface="Arial"/>
              </a:rPr>
              <a:t>heterogeneity</a:t>
            </a:r>
            <a:r>
              <a:rPr sz="2800" b="0" i="0">
                <a:solidFill>
                  <a:srgbClr val="10141A"/>
                </a:solidFill>
                <a:latin typeface="Arial"/>
              </a:rPr>
              <a:t> from uncertainty, and say why they differ</a:t>
            </a:r>
          </a:p>
        </p:txBody>
      </p:sp>
      <p:sp>
        <p:nvSpPr>
          <p:cNvPr id="6" name="TextBox 5"/>
          <p:cNvSpPr txBox="1"/>
          <p:nvPr/>
        </p:nvSpPr>
        <p:spPr>
          <a:xfrm>
            <a:off x="1288703" y="286458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Read a </a:t>
            </a:r>
            <a:r>
              <a:rPr sz="2800" b="1" i="0">
                <a:solidFill>
                  <a:srgbClr val="10141A"/>
                </a:solidFill>
                <a:latin typeface="Arial"/>
              </a:rPr>
              <a:t>tornado diagram</a:t>
            </a:r>
            <a:r>
              <a:rPr sz="2800" b="0" i="0">
                <a:solidFill>
                  <a:srgbClr val="10141A"/>
                </a:solidFill>
                <a:latin typeface="Arial"/>
              </a:rPr>
              <a:t> and say what it cannot tell you</a:t>
            </a:r>
          </a:p>
        </p:txBody>
      </p:sp>
      <p:sp>
        <p:nvSpPr>
          <p:cNvPr id="7" name="TextBox 6"/>
          <p:cNvSpPr txBox="1"/>
          <p:nvPr/>
        </p:nvSpPr>
        <p:spPr>
          <a:xfrm>
            <a:off x="1288703" y="348609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Describe what a </a:t>
            </a:r>
            <a:r>
              <a:rPr sz="2800" b="1" i="0">
                <a:solidFill>
                  <a:srgbClr val="10141A"/>
                </a:solidFill>
                <a:latin typeface="Arial"/>
              </a:rPr>
              <a:t>probabilistic sensitivity analysis</a:t>
            </a:r>
            <a:r>
              <a:rPr sz="2800" b="0" i="0">
                <a:solidFill>
                  <a:srgbClr val="10141A"/>
                </a:solidFill>
                <a:latin typeface="Arial"/>
              </a:rPr>
              <a:t> does</a:t>
            </a:r>
          </a:p>
        </p:txBody>
      </p:sp>
      <p:sp>
        <p:nvSpPr>
          <p:cNvPr id="8" name="TextBox 7"/>
          <p:cNvSpPr txBox="1"/>
          <p:nvPr/>
        </p:nvSpPr>
        <p:spPr>
          <a:xfrm>
            <a:off x="1288703" y="4107599"/>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Read a </a:t>
            </a:r>
            <a:r>
              <a:rPr sz="2800" b="1" i="0">
                <a:solidFill>
                  <a:srgbClr val="10141A"/>
                </a:solidFill>
                <a:latin typeface="Arial"/>
              </a:rPr>
              <a:t>cost-effectiveness acceptability curve</a:t>
            </a:r>
            <a:r>
              <a:rPr sz="2800" b="0" i="0">
                <a:solidFill>
                  <a:srgbClr val="10141A"/>
                </a:solidFill>
                <a:latin typeface="Arial"/>
              </a:rPr>
              <a:t> and say how it is built</a:t>
            </a:r>
          </a:p>
        </p:txBody>
      </p:sp>
      <p:sp>
        <p:nvSpPr>
          <p:cNvPr id="9" name="TextBox 8"/>
          <p:cNvSpPr txBox="1"/>
          <p:nvPr/>
        </p:nvSpPr>
        <p:spPr>
          <a:xfrm>
            <a:off x="1288703" y="520863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what "a 57% probability of being cost-effective" does </a:t>
            </a:r>
            <a:r>
              <a:rPr sz="2800" b="0" i="1">
                <a:solidFill>
                  <a:srgbClr val="10141A"/>
                </a:solidFill>
                <a:latin typeface="Arial"/>
              </a:rPr>
              <a:t>not</a:t>
            </a:r>
            <a:r>
              <a:rPr sz="2800" b="0" i="0">
                <a:solidFill>
                  <a:srgbClr val="10141A"/>
                </a:solidFill>
                <a:latin typeface="Arial"/>
              </a:rPr>
              <a:t> mean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Every number was estimated</a:t>
            </a:r>
          </a:p>
        </p:txBody>
      </p:sp>
      <p:graphicFrame>
        <p:nvGraphicFramePr>
          <p:cNvPr id="4" name="Table 3"/>
          <p:cNvGraphicFramePr>
            <a:graphicFrameLocks noGrp="1"/>
          </p:cNvGraphicFramePr>
          <p:nvPr/>
        </p:nvGraphicFramePr>
        <p:xfrm>
          <a:off x="552450" y="1162050"/>
          <a:ext cx="11087099" cy="3760738"/>
        </p:xfrm>
        <a:graphic>
          <a:graphicData uri="http://schemas.openxmlformats.org/drawingml/2006/table">
            <a:tbl>
              <a:tblPr firstRow="1">
                <a:tableStyleId>{5C22544A-7EE6-4342-B048-85BDC9FD1C3A}</a:tableStyleId>
              </a:tblPr>
              <a:tblGrid>
                <a:gridCol w="4111823"/>
                <a:gridCol w="3273623"/>
                <a:gridCol w="3701653"/>
              </a:tblGrid>
              <a:tr h="752147">
                <a:tc>
                  <a:txBody>
                    <a:bodyPr wrap="square"/>
                    <a:lstStyle/>
                    <a:p>
                      <a:pPr algn="l">
                        <a:lnSpc>
                          <a:spcPct val="104000"/>
                        </a:lnSpc>
                      </a:pPr>
                      <a:r>
                        <a:rPr sz="2100" b="1" i="0">
                          <a:solidFill>
                            <a:srgbClr val="FFFFFF"/>
                          </a:solidFill>
                          <a:latin typeface="Arial"/>
                        </a:rPr>
                        <a:t>Input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Where it came from</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How sure are we?</a:t>
                      </a:r>
                    </a:p>
                  </a:txBody>
                  <a:tcPr marL="60000" marR="60000" marT="35000" marB="35000" anchor="t">
                    <a:solidFill>
                      <a:srgbClr val="162A6C"/>
                    </a:solidFill>
                  </a:tcPr>
                </a:tc>
              </a:tr>
              <a:tr h="752147">
                <a:tc>
                  <a:txBody>
                    <a:bodyPr wrap="square"/>
                    <a:lstStyle/>
                    <a:p>
                      <a:pPr algn="l">
                        <a:lnSpc>
                          <a:spcPct val="104000"/>
                        </a:lnSpc>
                      </a:pPr>
                      <a:r>
                        <a:rPr sz="2100" b="0" i="0">
                          <a:solidFill>
                            <a:srgbClr val="10141A"/>
                          </a:solidFill>
                          <a:latin typeface="Arial"/>
                        </a:rPr>
                        <a:t>Sensitivity of VIA</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 meta-analysis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 confidence interval, often wide</a:t>
                      </a:r>
                    </a:p>
                  </a:txBody>
                  <a:tcPr marL="60000" marR="60000" marT="35000" marB="35000" anchor="t">
                    <a:solidFill>
                      <a:srgbClr val="F4F6F9"/>
                    </a:solidFill>
                  </a:tcPr>
                </a:tc>
              </a:tr>
              <a:tr h="752147">
                <a:tc>
                  <a:txBody>
                    <a:bodyPr wrap="square"/>
                    <a:lstStyle/>
                    <a:p>
                      <a:pPr algn="l">
                        <a:lnSpc>
                          <a:spcPct val="104000"/>
                        </a:lnSpc>
                      </a:pPr>
                      <a:r>
                        <a:rPr sz="2100" b="0" i="0">
                          <a:solidFill>
                            <a:srgbClr val="10141A"/>
                          </a:solidFill>
                          <a:latin typeface="Arial"/>
                        </a:rPr>
                        <a:t>Cost per woman screened</a:t>
                      </a:r>
                    </a:p>
                  </a:txBody>
                  <a:tcPr marL="60000" marR="60000" marT="35000" marB="35000" anchor="t">
                    <a:noFill/>
                  </a:tcPr>
                </a:tc>
                <a:tc>
                  <a:txBody>
                    <a:bodyPr wrap="square"/>
                    <a:lstStyle/>
                    <a:p>
                      <a:pPr algn="l">
                        <a:lnSpc>
                          <a:spcPct val="104000"/>
                        </a:lnSpc>
                      </a:pPr>
                      <a:r>
                        <a:rPr sz="2100" b="0" i="0">
                          <a:solidFill>
                            <a:srgbClr val="10141A"/>
                          </a:solidFill>
                          <a:latin typeface="Arial"/>
                        </a:rPr>
                        <a:t>a sample of facilities</a:t>
                      </a:r>
                    </a:p>
                  </a:txBody>
                  <a:tcPr marL="60000" marR="60000" marT="35000" marB="35000" anchor="t">
                    <a:noFill/>
                  </a:tcPr>
                </a:tc>
                <a:tc>
                  <a:txBody>
                    <a:bodyPr wrap="square"/>
                    <a:lstStyle/>
                    <a:p>
                      <a:pPr algn="l">
                        <a:lnSpc>
                          <a:spcPct val="104000"/>
                        </a:lnSpc>
                      </a:pPr>
                      <a:r>
                        <a:rPr sz="2100" b="0" i="0">
                          <a:solidFill>
                            <a:srgbClr val="10141A"/>
                          </a:solidFill>
                          <a:latin typeface="Arial"/>
                        </a:rPr>
                        <a:t>a mean with a standard error</a:t>
                      </a:r>
                    </a:p>
                  </a:txBody>
                  <a:tcPr marL="60000" marR="60000" marT="35000" marB="35000" anchor="t">
                    <a:noFill/>
                  </a:tcPr>
                </a:tc>
              </a:tr>
              <a:tr h="752147">
                <a:tc>
                  <a:txBody>
                    <a:bodyPr wrap="square"/>
                    <a:lstStyle/>
                    <a:p>
                      <a:pPr algn="l">
                        <a:lnSpc>
                          <a:spcPct val="104000"/>
                        </a:lnSpc>
                      </a:pPr>
                      <a:r>
                        <a:rPr sz="2100" b="0" i="0">
                          <a:solidFill>
                            <a:srgbClr val="10141A"/>
                          </a:solidFill>
                          <a:latin typeface="Arial"/>
                        </a:rPr>
                        <a:t>Utility of living with treated cancer</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 valuation survey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 mean with a standard error</a:t>
                      </a:r>
                    </a:p>
                  </a:txBody>
                  <a:tcPr marL="60000" marR="60000" marT="35000" marB="35000" anchor="t">
                    <a:solidFill>
                      <a:srgbClr val="F4F6F9"/>
                    </a:solidFill>
                  </a:tcPr>
                </a:tc>
              </a:tr>
              <a:tr h="752150">
                <a:tc>
                  <a:txBody>
                    <a:bodyPr wrap="square"/>
                    <a:lstStyle/>
                    <a:p>
                      <a:pPr algn="l">
                        <a:lnSpc>
                          <a:spcPct val="104000"/>
                        </a:lnSpc>
                      </a:pPr>
                      <a:r>
                        <a:rPr sz="2100" b="0" i="0">
                          <a:solidFill>
                            <a:srgbClr val="10141A"/>
                          </a:solidFill>
                          <a:latin typeface="Arial"/>
                        </a:rPr>
                        <a:t>Progression from infection to cancer</a:t>
                      </a:r>
                    </a:p>
                  </a:txBody>
                  <a:tcPr marL="60000" marR="60000" marT="35000" marB="35000" anchor="t">
                    <a:noFill/>
                  </a:tcPr>
                </a:tc>
                <a:tc>
                  <a:txBody>
                    <a:bodyPr wrap="square"/>
                    <a:lstStyle/>
                    <a:p>
                      <a:pPr algn="l">
                        <a:lnSpc>
                          <a:spcPct val="104000"/>
                        </a:lnSpc>
                      </a:pPr>
                      <a:r>
                        <a:rPr sz="2100" b="0" i="0">
                          <a:solidFill>
                            <a:srgbClr val="10141A"/>
                          </a:solidFill>
                          <a:latin typeface="Arial"/>
                        </a:rPr>
                        <a:t>cohort studies, extrapolated</a:t>
                      </a:r>
                    </a:p>
                  </a:txBody>
                  <a:tcPr marL="60000" marR="60000" marT="35000" marB="35000" anchor="t">
                    <a:noFill/>
                  </a:tcPr>
                </a:tc>
                <a:tc>
                  <a:txBody>
                    <a:bodyPr wrap="square"/>
                    <a:lstStyle/>
                    <a:p>
                      <a:pPr algn="l">
                        <a:lnSpc>
                          <a:spcPct val="104000"/>
                        </a:lnSpc>
                      </a:pPr>
                      <a:r>
                        <a:rPr sz="2100" b="0" i="0">
                          <a:solidFill>
                            <a:srgbClr val="10141A"/>
                          </a:solidFill>
                          <a:latin typeface="Arial"/>
                        </a:rPr>
                        <a:t>modelled, not observed</a:t>
                      </a:r>
                    </a:p>
                  </a:txBody>
                  <a:tcPr marL="60000" marR="60000" marT="35000" marB="35000" anchor="t">
                    <a:noFill/>
                  </a:tcPr>
                </a:tc>
              </a:tr>
            </a:tbl>
          </a:graphicData>
        </a:graphic>
      </p:graphicFrame>
      <p:sp>
        <p:nvSpPr>
          <p:cNvPr id="5" name="Rectangle 4"/>
          <p:cNvSpPr/>
          <p:nvPr/>
        </p:nvSpPr>
        <p:spPr>
          <a:xfrm>
            <a:off x="552450" y="5044827"/>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5044827"/>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5045167"/>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ICER inherits all of it, and reports none of it.</a:t>
            </a:r>
          </a:p>
        </p:txBody>
      </p:sp>
      <p:sp>
        <p:nvSpPr>
          <p:cNvPr id="8" name="TextBox 7"/>
          <p:cNvSpPr txBox="1"/>
          <p:nvPr/>
        </p:nvSpPr>
        <p:spPr>
          <a:xfrm>
            <a:off x="552450" y="574456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₹26,154 per QALY is the answer if every parameter sits at its central value at the same moment. That is one draw from a very large space.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Four things that get muddled</a:t>
            </a:r>
          </a:p>
        </p:txBody>
      </p:sp>
      <p:graphicFrame>
        <p:nvGraphicFramePr>
          <p:cNvPr id="4" name="Table 3"/>
          <p:cNvGraphicFramePr>
            <a:graphicFrameLocks noGrp="1"/>
          </p:cNvGraphicFramePr>
          <p:nvPr/>
        </p:nvGraphicFramePr>
        <p:xfrm>
          <a:off x="552450" y="1162050"/>
          <a:ext cx="11087101" cy="4107507"/>
        </p:xfrm>
        <a:graphic>
          <a:graphicData uri="http://schemas.openxmlformats.org/drawingml/2006/table">
            <a:tbl>
              <a:tblPr firstRow="1">
                <a:tableStyleId>{5C22544A-7EE6-4342-B048-85BDC9FD1C3A}</a:tableStyleId>
              </a:tblPr>
              <a:tblGrid>
                <a:gridCol w="3068241"/>
                <a:gridCol w="4153942"/>
                <a:gridCol w="3864918"/>
              </a:tblGrid>
              <a:tr h="821501">
                <a:tc>
                  <a:txBody>
                    <a:bodyPr wrap="square"/>
                    <a:lstStyle/>
                    <a:p>
                      <a:pPr algn="l">
                        <a:lnSpc>
                          <a:spcPct val="104000"/>
                        </a:lnSpc>
                      </a:pPr>
                      <a:r>
                        <a:rPr sz="2100" b="1" i="0">
                          <a:solidFill>
                            <a:srgbClr val="FFFFFF"/>
                          </a:solidFill>
                          <a:latin typeface="Arial"/>
                        </a:rPr>
                        <a:t>Kind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What it means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What you do</a:t>
                      </a:r>
                    </a:p>
                  </a:txBody>
                  <a:tcPr marL="60000" marR="60000" marT="35000" marB="35000" anchor="t">
                    <a:solidFill>
                      <a:srgbClr val="162A6C"/>
                    </a:solidFill>
                  </a:tcPr>
                </a:tc>
              </a:tr>
              <a:tr h="821501">
                <a:tc>
                  <a:txBody>
                    <a:bodyPr wrap="square"/>
                    <a:lstStyle/>
                    <a:p>
                      <a:pPr algn="l">
                        <a:lnSpc>
                          <a:spcPct val="104000"/>
                        </a:lnSpc>
                      </a:pPr>
                      <a:r>
                        <a:rPr sz="2100" b="1" i="0">
                          <a:solidFill>
                            <a:srgbClr val="10141A"/>
                          </a:solidFill>
                          <a:latin typeface="Arial"/>
                        </a:rPr>
                        <a:t>Parameter uncertainty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we do not know an input's true value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one-way and probabilistic analysis</a:t>
                      </a:r>
                    </a:p>
                  </a:txBody>
                  <a:tcPr marL="60000" marR="60000" marT="35000" marB="35000" anchor="t">
                    <a:solidFill>
                      <a:srgbClr val="F4F6F9"/>
                    </a:solidFill>
                  </a:tcPr>
                </a:tc>
              </a:tr>
              <a:tr h="821501">
                <a:tc>
                  <a:txBody>
                    <a:bodyPr wrap="square"/>
                    <a:lstStyle/>
                    <a:p>
                      <a:pPr algn="l">
                        <a:lnSpc>
                          <a:spcPct val="104000"/>
                        </a:lnSpc>
                      </a:pPr>
                      <a:r>
                        <a:rPr sz="2100" b="1" i="0">
                          <a:solidFill>
                            <a:srgbClr val="10141A"/>
                          </a:solidFill>
                          <a:latin typeface="Arial"/>
                        </a:rPr>
                        <a:t>Structural uncertainty</a:t>
                      </a:r>
                    </a:p>
                  </a:txBody>
                  <a:tcPr marL="60000" marR="60000" marT="35000" marB="35000" anchor="t">
                    <a:noFill/>
                  </a:tcPr>
                </a:tc>
                <a:tc>
                  <a:txBody>
                    <a:bodyPr wrap="square"/>
                    <a:lstStyle/>
                    <a:p>
                      <a:pPr algn="l">
                        <a:lnSpc>
                          <a:spcPct val="104000"/>
                        </a:lnSpc>
                      </a:pPr>
                      <a:r>
                        <a:rPr sz="2100" b="0" i="0">
                          <a:solidFill>
                            <a:srgbClr val="10141A"/>
                          </a:solidFill>
                          <a:latin typeface="Arial"/>
                        </a:rPr>
                        <a:t>the model itself might be built wrong</a:t>
                      </a:r>
                    </a:p>
                  </a:txBody>
                  <a:tcPr marL="60000" marR="60000" marT="35000" marB="35000" anchor="t">
                    <a:noFill/>
                  </a:tcPr>
                </a:tc>
                <a:tc>
                  <a:txBody>
                    <a:bodyPr wrap="square"/>
                    <a:lstStyle/>
                    <a:p>
                      <a:pPr algn="l">
                        <a:lnSpc>
                          <a:spcPct val="104000"/>
                        </a:lnSpc>
                      </a:pPr>
                      <a:r>
                        <a:rPr sz="2100" b="0" i="0">
                          <a:solidFill>
                            <a:srgbClr val="10141A"/>
                          </a:solidFill>
                          <a:latin typeface="Arial"/>
                        </a:rPr>
                        <a:t>scenario analysis, alternative structures</a:t>
                      </a:r>
                    </a:p>
                  </a:txBody>
                  <a:tcPr marL="60000" marR="60000" marT="35000" marB="35000" anchor="t">
                    <a:noFill/>
                  </a:tcPr>
                </a:tc>
              </a:tr>
              <a:tr h="821501">
                <a:tc>
                  <a:txBody>
                    <a:bodyPr wrap="square"/>
                    <a:lstStyle/>
                    <a:p>
                      <a:pPr algn="l">
                        <a:lnSpc>
                          <a:spcPct val="104000"/>
                        </a:lnSpc>
                      </a:pPr>
                      <a:r>
                        <a:rPr sz="2100" b="1" i="0">
                          <a:solidFill>
                            <a:srgbClr val="10141A"/>
                          </a:solidFill>
                          <a:latin typeface="Arial"/>
                        </a:rPr>
                        <a:t>Methodological uncertainty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 defensible choice could have gone the other way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scenario analysis; follow the Reference Case</a:t>
                      </a:r>
                    </a:p>
                  </a:txBody>
                  <a:tcPr marL="60000" marR="60000" marT="35000" marB="35000" anchor="t">
                    <a:solidFill>
                      <a:srgbClr val="F4F6F9"/>
                    </a:solidFill>
                  </a:tcPr>
                </a:tc>
              </a:tr>
              <a:tr h="821503">
                <a:tc>
                  <a:txBody>
                    <a:bodyPr wrap="square"/>
                    <a:lstStyle/>
                    <a:p>
                      <a:pPr algn="l">
                        <a:lnSpc>
                          <a:spcPct val="104000"/>
                        </a:lnSpc>
                      </a:pPr>
                      <a:r>
                        <a:rPr sz="2100" b="1" i="0">
                          <a:solidFill>
                            <a:srgbClr val="10141A"/>
                          </a:solidFill>
                          <a:latin typeface="Arial"/>
                        </a:rPr>
                        <a:t>Heterogeneity</a:t>
                      </a:r>
                    </a:p>
                  </a:txBody>
                  <a:tcPr marL="60000" marR="60000" marT="35000" marB="35000" anchor="t">
                    <a:noFill/>
                  </a:tcPr>
                </a:tc>
                <a:tc>
                  <a:txBody>
                    <a:bodyPr wrap="square"/>
                    <a:lstStyle/>
                    <a:p>
                      <a:pPr algn="l">
                        <a:lnSpc>
                          <a:spcPct val="104000"/>
                        </a:lnSpc>
                      </a:pPr>
                      <a:r>
                        <a:rPr sz="2100" b="0" i="0">
                          <a:solidFill>
                            <a:srgbClr val="10141A"/>
                          </a:solidFill>
                          <a:latin typeface="Arial"/>
                        </a:rPr>
                        <a:t>the true value genuinely </a:t>
                      </a:r>
                      <a:r>
                        <a:rPr sz="2100" b="0" i="1">
                          <a:solidFill>
                            <a:srgbClr val="10141A"/>
                          </a:solidFill>
                          <a:latin typeface="Arial"/>
                        </a:rPr>
                        <a:t>differs</a:t>
                      </a:r>
                      <a:r>
                        <a:rPr sz="2100" b="0" i="0">
                          <a:solidFill>
                            <a:srgbClr val="10141A"/>
                          </a:solidFill>
                          <a:latin typeface="Arial"/>
                        </a:rPr>
                        <a:t> between people</a:t>
                      </a:r>
                    </a:p>
                  </a:txBody>
                  <a:tcPr marL="60000" marR="60000" marT="35000" marB="35000" anchor="t">
                    <a:noFill/>
                  </a:tcPr>
                </a:tc>
                <a:tc>
                  <a:txBody>
                    <a:bodyPr wrap="square"/>
                    <a:lstStyle/>
                    <a:p>
                      <a:pPr algn="l">
                        <a:lnSpc>
                          <a:spcPct val="104000"/>
                        </a:lnSpc>
                      </a:pPr>
                      <a:r>
                        <a:rPr sz="2100" b="0" i="0">
                          <a:solidFill>
                            <a:srgbClr val="10141A"/>
                          </a:solidFill>
                          <a:latin typeface="Arial"/>
                        </a:rPr>
                        <a:t>subgroup analysis, not sensitivity analysis</a:t>
                      </a:r>
                    </a:p>
                  </a:txBody>
                  <a:tcPr marL="60000" marR="60000" marT="35000" marB="35000" anchor="t">
                    <a:noFill/>
                  </a:tcPr>
                </a:tc>
              </a:tr>
            </a:tbl>
          </a:graphicData>
        </a:graphic>
      </p:graphicFrame>
      <p:sp>
        <p:nvSpPr>
          <p:cNvPr id="5" name="Rectangle 4"/>
          <p:cNvSpPr/>
          <p:nvPr/>
        </p:nvSpPr>
        <p:spPr>
          <a:xfrm>
            <a:off x="552450" y="539159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539159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539193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Probabilistic analysis handles the first of these and nothing else. Say so when you report 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9</a:t>
            </a:r>
            <a:r>
              <a:rPr sz="3000" b="1" i="0" spc="-15">
                <a:solidFill>
                  <a:srgbClr val="FFFFFF"/>
                </a:solidFill>
                <a:latin typeface="Arial"/>
              </a:rPr>
              <a:t> Heterogeneity: decide subgroups first</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An intervention may be cost-effective in one subgroup and nowhere else. That is a targeting opportunity, not a nuisance.</a:t>
            </a:r>
          </a:p>
        </p:txBody>
      </p:sp>
      <p:sp>
        <p:nvSpPr>
          <p:cNvPr id="5" name="Rectangle 4"/>
          <p:cNvSpPr/>
          <p:nvPr/>
        </p:nvSpPr>
        <p:spPr>
          <a:xfrm>
            <a:off x="552450" y="238050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380506"/>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38084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Identify subgroups at the </a:t>
            </a:r>
            <a:r>
              <a:rPr sz="3200" b="1" i="0" spc="-32">
                <a:solidFill>
                  <a:srgbClr val="10141A"/>
                </a:solidFill>
                <a:latin typeface="Arial"/>
              </a:rPr>
              <a:t>planning</a:t>
            </a:r>
            <a:r>
              <a:rPr sz="3200" b="1" i="0" spc="-32">
                <a:solidFill>
                  <a:srgbClr val="10141A"/>
                </a:solidFill>
                <a:latin typeface="Arial"/>
              </a:rPr>
              <a:t> stage, so stratified costs, effects and utilities are collected for each.</a:t>
            </a:r>
          </a:p>
        </p:txBody>
      </p:sp>
      <p:sp>
        <p:nvSpPr>
          <p:cNvPr id="8" name="TextBox 7"/>
          <p:cNvSpPr txBox="1"/>
          <p:nvPr/>
        </p:nvSpPr>
        <p:spPr>
          <a:xfrm>
            <a:off x="552450" y="3576432"/>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Picking subgroups after seeing the results is data dredging with an economics vocabulary. The Reference Case says so plainly. Justify the basis for each subgroup and have a clinician confirm it is sensible.</a:t>
            </a:r>
          </a:p>
        </p:txBody>
      </p:sp>
      <p:sp>
        <p:nvSpPr>
          <p:cNvPr id="9" name="TextBox 8"/>
          <p:cNvSpPr txBox="1"/>
          <p:nvPr/>
        </p:nvSpPr>
        <p:spPr>
          <a:xfrm>
            <a:off x="552450" y="488850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Heterogeneity and equity are, on published appraisals, among the weakest parts of Indian economic evaluations. Handling them well is a way to stand out.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10</a:t>
            </a:r>
            <a:r>
              <a:rPr sz="3000" b="1" i="0" spc="-15">
                <a:solidFill>
                  <a:srgbClr val="FFFFFF"/>
                </a:solidFill>
                <a:latin typeface="Arial"/>
              </a:rPr>
              <a:t> What India actually requires</a:t>
            </a:r>
          </a:p>
        </p:txBody>
      </p:sp>
      <p:sp>
        <p:nvSpPr>
          <p:cNvPr id="4" name="Rectangle 3"/>
          <p:cNvSpPr/>
          <p:nvPr/>
        </p:nvSpPr>
        <p:spPr>
          <a:xfrm>
            <a:off x="552450" y="1162050"/>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Probabilistic sensitivity analysis</a:t>
            </a:r>
          </a:p>
        </p:txBody>
      </p:sp>
      <p:sp>
        <p:nvSpPr>
          <p:cNvPr id="7" name="TextBox 6"/>
          <p:cNvSpPr txBox="1"/>
          <p:nvPr/>
        </p:nvSpPr>
        <p:spPr>
          <a:xfrm>
            <a:off x="803672"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Recommended for </a:t>
            </a:r>
            <a:r>
              <a:rPr sz="2200" b="1" i="0">
                <a:solidFill>
                  <a:srgbClr val="10141A"/>
                </a:solidFill>
                <a:latin typeface="Arial"/>
              </a:rPr>
              <a:t>all</a:t>
            </a:r>
            <a:r>
              <a:rPr sz="2200" b="0" i="0">
                <a:solidFill>
                  <a:srgbClr val="10141A"/>
                </a:solidFill>
                <a:latin typeface="Arial"/>
              </a:rPr>
              <a:t> analyses. Not optional, not only for models, not only for large studies.</a:t>
            </a:r>
          </a:p>
        </p:txBody>
      </p:sp>
      <p:sp>
        <p:nvSpPr>
          <p:cNvPr id="8" name="Rectangle 7"/>
          <p:cNvSpPr/>
          <p:nvPr/>
        </p:nvSpPr>
        <p:spPr>
          <a:xfrm>
            <a:off x="6175921" y="1162050"/>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Acceptability curves</a:t>
            </a:r>
          </a:p>
        </p:txBody>
      </p:sp>
      <p:sp>
        <p:nvSpPr>
          <p:cNvPr id="11" name="TextBox 10"/>
          <p:cNvSpPr txBox="1"/>
          <p:nvPr/>
        </p:nvSpPr>
        <p:spPr>
          <a:xfrm>
            <a:off x="6427143" y="1694649"/>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recommended way to present the results of that analysis.</a:t>
            </a:r>
          </a:p>
        </p:txBody>
      </p:sp>
      <p:sp>
        <p:nvSpPr>
          <p:cNvPr id="12" name="Rectangle 11"/>
          <p:cNvSpPr/>
          <p:nvPr/>
        </p:nvSpPr>
        <p:spPr>
          <a:xfrm>
            <a:off x="552450" y="3216325"/>
            <a:ext cx="5463629" cy="150361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216325"/>
            <a:ext cx="38100" cy="150361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3672" y="3365691"/>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Deterministic sensitivity analysis</a:t>
            </a:r>
          </a:p>
        </p:txBody>
      </p:sp>
      <p:sp>
        <p:nvSpPr>
          <p:cNvPr id="15" name="TextBox 14"/>
          <p:cNvSpPr txBox="1"/>
          <p:nvPr/>
        </p:nvSpPr>
        <p:spPr>
          <a:xfrm>
            <a:off x="803672" y="3748923"/>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For key structural assumptions and for parameters likely to be influential.</a:t>
            </a:r>
          </a:p>
        </p:txBody>
      </p:sp>
      <p:sp>
        <p:nvSpPr>
          <p:cNvPr id="16" name="Rectangle 15"/>
          <p:cNvSpPr/>
          <p:nvPr/>
        </p:nvSpPr>
        <p:spPr>
          <a:xfrm>
            <a:off x="6175921" y="3216325"/>
            <a:ext cx="5463629" cy="150361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175921" y="3216325"/>
            <a:ext cx="38100" cy="150361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27143" y="3365691"/>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Scenario analysis</a:t>
            </a:r>
          </a:p>
        </p:txBody>
      </p:sp>
      <p:sp>
        <p:nvSpPr>
          <p:cNvPr id="19" name="TextBox 18"/>
          <p:cNvSpPr txBox="1"/>
          <p:nvPr/>
        </p:nvSpPr>
        <p:spPr>
          <a:xfrm>
            <a:off x="6427143" y="3748923"/>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Including an explicit best case and worst case.</a:t>
            </a:r>
          </a:p>
        </p:txBody>
      </p:sp>
      <p:sp>
        <p:nvSpPr>
          <p:cNvPr id="20" name="Rectangle 19"/>
          <p:cNvSpPr/>
          <p:nvPr/>
        </p:nvSpPr>
        <p:spPr>
          <a:xfrm>
            <a:off x="552450" y="4882604"/>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52450" y="4882604"/>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76189" y="4882944"/>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Only 73% of the Indian evaluations reviewed had done any sensitivity analysis at all.</a:t>
            </a:r>
          </a:p>
        </p:txBody>
      </p:sp>
      <p:sp>
        <p:nvSpPr>
          <p:cNvPr id="23" name="Rectangle 22"/>
          <p:cNvSpPr/>
          <p:nvPr/>
        </p:nvSpPr>
        <p:spPr>
          <a:xfrm>
            <a:off x="552450" y="6098530"/>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52450" y="6167351"/>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Sharma et al., 2023. Proportion from Shah et al., </a:t>
            </a:r>
            <a:r>
              <a:rPr sz="1400" b="0" i="1">
                <a:solidFill>
                  <a:srgbClr val="75808D"/>
                </a:solidFill>
                <a:latin typeface="Arial"/>
              </a:rPr>
              <a:t>Frontiers in Public Health</a:t>
            </a:r>
            <a:r>
              <a:rPr sz="1400" b="0" i="0">
                <a:solidFill>
                  <a:srgbClr val="75808D"/>
                </a:solidFill>
                <a:latin typeface="Arial"/>
              </a:rPr>
              <a:t>, 2022.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One-way analysis: move one thing at a time</a:t>
            </a:r>
          </a:p>
        </p:txBody>
      </p:sp>
      <p:sp>
        <p:nvSpPr>
          <p:cNvPr id="4" name="TextBox 3"/>
          <p:cNvSpPr txBox="1"/>
          <p:nvPr/>
        </p:nvSpPr>
        <p:spPr>
          <a:xfrm>
            <a:off x="552450" y="1142050"/>
            <a:ext cx="110871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Take a parameter, swing it across its plausible range, hold everything else at its central value, and see what happens to the ICER.</a:t>
            </a:r>
          </a:p>
        </p:txBody>
      </p:sp>
      <p:sp>
        <p:nvSpPr>
          <p:cNvPr id="5" name="TextBox 4"/>
          <p:cNvSpPr txBox="1"/>
          <p:nvPr/>
        </p:nvSpPr>
        <p:spPr>
          <a:xfrm>
            <a:off x="552450" y="2874558"/>
            <a:ext cx="11087100" cy="994470"/>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Repeat for every parameter. Cheap, transparent, and it answers the question a decision-maker asks first:</a:t>
            </a:r>
          </a:p>
        </p:txBody>
      </p:sp>
      <p:sp>
        <p:nvSpPr>
          <p:cNvPr id="6" name="Rectangle 5"/>
          <p:cNvSpPr/>
          <p:nvPr/>
        </p:nvSpPr>
        <p:spPr>
          <a:xfrm>
            <a:off x="552450" y="407208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4072086"/>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407242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Which number does this conclusion actually depend on?</a:t>
            </a:r>
          </a:p>
        </p:txBody>
      </p:sp>
      <p:sp>
        <p:nvSpPr>
          <p:cNvPr id="9" name="TextBox 8"/>
          <p:cNvSpPr txBox="1"/>
          <p:nvPr/>
        </p:nvSpPr>
        <p:spPr>
          <a:xfrm>
            <a:off x="552450" y="5268012"/>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The range must come from somewhere defensible: a published confidence interval, the spread across facilities in a costing study, the range of prices actually quoted. Not from a round number you liked.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tornado diagram</a:t>
            </a:r>
          </a:p>
        </p:txBody>
      </p:sp>
      <p:sp>
        <p:nvSpPr>
          <p:cNvPr id="4" name="TextBox 3"/>
          <p:cNvSpPr txBox="1"/>
          <p:nvPr/>
        </p:nvSpPr>
        <p:spPr>
          <a:xfrm>
            <a:off x="552450" y="114205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One bar per parameter, showing the ICER at its low and high value. Sorted widest at the top, which is where the name comes from.</a:t>
            </a:r>
          </a:p>
        </p:txBody>
      </p:sp>
      <p:sp>
        <p:nvSpPr>
          <p:cNvPr id="5" name="Rectangle 4"/>
          <p:cNvSpPr/>
          <p:nvPr/>
        </p:nvSpPr>
        <p:spPr>
          <a:xfrm>
            <a:off x="552450" y="208329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08329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23266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Widest bar</a:t>
            </a:r>
          </a:p>
        </p:txBody>
      </p:sp>
      <p:sp>
        <p:nvSpPr>
          <p:cNvPr id="8" name="TextBox 7"/>
          <p:cNvSpPr txBox="1"/>
          <p:nvPr/>
        </p:nvSpPr>
        <p:spPr>
          <a:xfrm>
            <a:off x="803672" y="2615895"/>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parameter the answer turns on. Get this one right before anything else.</a:t>
            </a:r>
          </a:p>
        </p:txBody>
      </p:sp>
      <p:sp>
        <p:nvSpPr>
          <p:cNvPr id="9" name="Rectangle 8"/>
          <p:cNvSpPr/>
          <p:nvPr/>
        </p:nvSpPr>
        <p:spPr>
          <a:xfrm>
            <a:off x="4301430" y="208329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01430" y="208329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2652" y="223266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Bars crossing λ</a:t>
            </a:r>
          </a:p>
        </p:txBody>
      </p:sp>
      <p:sp>
        <p:nvSpPr>
          <p:cNvPr id="12" name="TextBox 11"/>
          <p:cNvSpPr txBox="1"/>
          <p:nvPr/>
        </p:nvSpPr>
        <p:spPr>
          <a:xfrm>
            <a:off x="4552652" y="2615895"/>
            <a:ext cx="311527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Parameters that can flip the decision, not merely move the number.</a:t>
            </a:r>
          </a:p>
        </p:txBody>
      </p:sp>
      <p:sp>
        <p:nvSpPr>
          <p:cNvPr id="13" name="Rectangle 12"/>
          <p:cNvSpPr/>
          <p:nvPr/>
        </p:nvSpPr>
        <p:spPr>
          <a:xfrm>
            <a:off x="8050411" y="208329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50411" y="208329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01633" y="223266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Narrow bars</a:t>
            </a:r>
          </a:p>
        </p:txBody>
      </p:sp>
      <p:sp>
        <p:nvSpPr>
          <p:cNvPr id="16" name="TextBox 15"/>
          <p:cNvSpPr txBox="1"/>
          <p:nvPr/>
        </p:nvSpPr>
        <p:spPr>
          <a:xfrm>
            <a:off x="8301633" y="2615895"/>
            <a:ext cx="311527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Precision here buys nothing. Stop arguing about them.</a:t>
            </a:r>
          </a:p>
        </p:txBody>
      </p:sp>
      <p:sp>
        <p:nvSpPr>
          <p:cNvPr id="17" name="Rectangle 16"/>
          <p:cNvSpPr/>
          <p:nvPr/>
        </p:nvSpPr>
        <p:spPr>
          <a:xfrm>
            <a:off x="552450" y="4531221"/>
            <a:ext cx="11087100" cy="15290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52450" y="4531221"/>
            <a:ext cx="57150" cy="1529060"/>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6189" y="4531561"/>
            <a:ext cx="10863361" cy="1508720"/>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In the 2011 Indian rotavirus analysis the two parameters that mattered were </a:t>
            </a:r>
            <a:r>
              <a:rPr sz="3200" b="1" i="0" spc="-32">
                <a:solidFill>
                  <a:srgbClr val="10141A"/>
                </a:solidFill>
                <a:latin typeface="Arial"/>
              </a:rPr>
              <a:t>vaccine price</a:t>
            </a:r>
            <a:r>
              <a:rPr sz="3200" b="1" i="0" spc="-32">
                <a:solidFill>
                  <a:srgbClr val="10141A"/>
                </a:solidFill>
                <a:latin typeface="Arial"/>
              </a:rPr>
              <a:t> and </a:t>
            </a:r>
            <a:r>
              <a:rPr sz="3200" b="1" i="0" spc="-32">
                <a:solidFill>
                  <a:srgbClr val="10141A"/>
                </a:solidFill>
                <a:latin typeface="Arial"/>
              </a:rPr>
              <a:t>efficacy against severe disease</a:t>
            </a:r>
            <a:r>
              <a:rPr sz="3200" b="1" i="0" spc="-32">
                <a:solidFill>
                  <a:srgbClr val="10141A"/>
                </a:solidFill>
                <a:latin typeface="Arial"/>
              </a:rPr>
              <a:t>.</a:t>
            </a:r>
          </a:p>
        </p:txBody>
      </p:sp>
      <p:sp>
        <p:nvSpPr>
          <p:cNvPr id="20" name="Rectangle 19"/>
          <p:cNvSpPr/>
          <p:nvPr/>
        </p:nvSpPr>
        <p:spPr>
          <a:xfrm>
            <a:off x="552450" y="6243340"/>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52450" y="6312160"/>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Esposito, Tate, Kang, Parashar, </a:t>
            </a:r>
            <a:r>
              <a:rPr sz="1400" b="0" i="1">
                <a:solidFill>
                  <a:srgbClr val="75808D"/>
                </a:solidFill>
                <a:latin typeface="Arial"/>
              </a:rPr>
              <a:t>Clinical Infectious Diseases</a:t>
            </a:r>
            <a:r>
              <a:rPr sz="1400" b="0" i="0">
                <a:solidFill>
                  <a:srgbClr val="75808D"/>
                </a:solidFill>
                <a:latin typeface="Arial"/>
              </a:rPr>
              <a:t>, 2011.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Read the tornado</a:t>
            </a:r>
          </a:p>
        </p:txBody>
      </p:sp>
      <p:pic>
        <p:nvPicPr>
          <p:cNvPr id="4" name="Picture 3" descr="block3c-9-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One model, five uncertain parameters, shown three ways. </a:t>
            </a:r>
            <a:r>
              <a:rPr sz="2200" b="1" i="0">
                <a:solidFill>
                  <a:srgbClr val="10141A"/>
                </a:solidFill>
                <a:latin typeface="Arial"/>
              </a:rPr>
              <a:t>Tab 1</a:t>
            </a:r>
            <a:r>
              <a:rPr sz="2200" b="0" i="0">
                <a:solidFill>
                  <a:srgbClr val="10141A"/>
                </a:solidFill>
                <a:latin typeface="Arial"/>
              </a:rPr>
              <a:t> is the tornado: read the widest bar first, and ask what you would do about that parameter.</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Tab 2 comes later. On your phone: </a:t>
            </a:r>
            <a:r>
              <a:rPr sz="1400" b="1" i="0">
                <a:solidFill>
                  <a:srgbClr val="10141A"/>
                </a:solidFill>
                <a:latin typeface="Arial"/>
              </a:rPr>
              <a:t>sph-aiimsbhopal.github.io/intro-economic-evaluation-health</a:t>
            </a:r>
          </a:p>
        </p:txBody>
      </p:sp>
      <p:pic>
        <p:nvPicPr>
          <p:cNvPr id="8" name="Picture 7" descr="block3c-9-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Why one-way analysis is not enough</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Parameters do not take turns. Several are wrong </a:t>
            </a:r>
            <a:r>
              <a:rPr sz="2800" b="0" i="1">
                <a:solidFill>
                  <a:srgbClr val="10141A"/>
                </a:solidFill>
                <a:latin typeface="Arial"/>
              </a:rPr>
              <a:t>at once</a:t>
            </a:r>
            <a:r>
              <a:rPr sz="2800" b="0" i="0">
                <a:solidFill>
                  <a:srgbClr val="10141A"/>
                </a:solidFill>
                <a:latin typeface="Arial"/>
              </a:rPr>
              <a:t>, and the joint effect is not the sum of the separate ones</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Some are </a:t>
            </a:r>
            <a:r>
              <a:rPr sz="2800" b="1" i="0">
                <a:solidFill>
                  <a:srgbClr val="10141A"/>
                </a:solidFill>
                <a:latin typeface="Arial"/>
              </a:rPr>
              <a:t>correlated</a:t>
            </a:r>
            <a:r>
              <a:rPr sz="2800" b="0" i="0">
                <a:solidFill>
                  <a:srgbClr val="10141A"/>
                </a:solidFill>
                <a:latin typeface="Arial"/>
              </a:rPr>
              <a:t>. A facility with high staff costs usually has high overheads too</a:t>
            </a:r>
          </a:p>
        </p:txBody>
      </p:sp>
      <p:sp>
        <p:nvSpPr>
          <p:cNvPr id="6" name="TextBox 5"/>
          <p:cNvSpPr txBox="1"/>
          <p:nvPr/>
        </p:nvSpPr>
        <p:spPr>
          <a:xfrm>
            <a:off x="1288703" y="3344111"/>
            <a:ext cx="10350847" cy="1438573"/>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It cannot give you a </a:t>
            </a:r>
            <a:r>
              <a:rPr sz="2800" b="1" i="0">
                <a:solidFill>
                  <a:srgbClr val="10141A"/>
                </a:solidFill>
                <a:latin typeface="Arial"/>
              </a:rPr>
              <a:t>probability</a:t>
            </a:r>
            <a:r>
              <a:rPr sz="2800" b="0" i="0">
                <a:solidFill>
                  <a:srgbClr val="10141A"/>
                </a:solidFill>
                <a:latin typeface="Arial"/>
              </a:rPr>
              <a:t>. A tornado says the ICER could be anywhere from ₹1.05 lakh to ₹4.06 lakh, and nothing about how likely either end is</a:t>
            </a:r>
          </a:p>
        </p:txBody>
      </p:sp>
      <p:sp>
        <p:nvSpPr>
          <p:cNvPr id="7" name="Rectangle 6"/>
          <p:cNvSpPr/>
          <p:nvPr/>
        </p:nvSpPr>
        <p:spPr>
          <a:xfrm>
            <a:off x="552450" y="4965353"/>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4965353"/>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4965693"/>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For a probability you must vary everything at once, thousands of times.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Probabilistic sensitivity analysis</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Give every uncertain parameter a </a:t>
            </a:r>
            <a:r>
              <a:rPr sz="2800" b="1" i="0">
                <a:solidFill>
                  <a:srgbClr val="10141A"/>
                </a:solidFill>
                <a:latin typeface="Arial"/>
              </a:rPr>
              <a:t>distribution</a:t>
            </a:r>
            <a:r>
              <a:rPr sz="2800" b="0" i="0">
                <a:solidFill>
                  <a:srgbClr val="10141A"/>
                </a:solidFill>
                <a:latin typeface="Arial"/>
              </a:rPr>
              <a:t>, not a single value</a:t>
            </a:r>
          </a:p>
        </p:txBody>
      </p:sp>
      <p:sp>
        <p:nvSpPr>
          <p:cNvPr id="5" name="TextBox 4"/>
          <p:cNvSpPr txBox="1"/>
          <p:nvPr/>
        </p:nvSpPr>
        <p:spPr>
          <a:xfrm>
            <a:off x="1288703" y="1763556"/>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Draw one value from each: a complete, internally coherent set of inputs</a:t>
            </a:r>
          </a:p>
        </p:txBody>
      </p:sp>
      <p:sp>
        <p:nvSpPr>
          <p:cNvPr id="6" name="TextBox 5"/>
          <p:cNvSpPr txBox="1"/>
          <p:nvPr/>
        </p:nvSpPr>
        <p:spPr>
          <a:xfrm>
            <a:off x="1288703" y="286458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Run the model once with that set. Record ΔC and ΔE</a:t>
            </a:r>
          </a:p>
        </p:txBody>
      </p:sp>
      <p:sp>
        <p:nvSpPr>
          <p:cNvPr id="7" name="TextBox 6"/>
          <p:cNvSpPr txBox="1"/>
          <p:nvPr/>
        </p:nvSpPr>
        <p:spPr>
          <a:xfrm>
            <a:off x="1288703" y="348609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Repeat a thousand times, or ten thousand</a:t>
            </a:r>
          </a:p>
        </p:txBody>
      </p:sp>
      <p:sp>
        <p:nvSpPr>
          <p:cNvPr id="8" name="Rectangle 7"/>
          <p:cNvSpPr/>
          <p:nvPr/>
        </p:nvSpPr>
        <p:spPr>
          <a:xfrm>
            <a:off x="552450" y="414828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4148286"/>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414862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output is not a number. It is a </a:t>
            </a:r>
            <a:r>
              <a:rPr sz="3200" b="1" i="1" spc="-32">
                <a:solidFill>
                  <a:srgbClr val="10141A"/>
                </a:solidFill>
                <a:latin typeface="Arial"/>
              </a:rPr>
              <a:t>distribution</a:t>
            </a:r>
            <a:r>
              <a:rPr sz="3200" b="1" i="0" spc="-32">
                <a:solidFill>
                  <a:srgbClr val="10141A"/>
                </a:solidFill>
                <a:latin typeface="Arial"/>
              </a:rPr>
              <a:t> of possible answers.</a:t>
            </a:r>
          </a:p>
        </p:txBody>
      </p:sp>
      <p:sp>
        <p:nvSpPr>
          <p:cNvPr id="11" name="TextBox 10"/>
          <p:cNvSpPr txBox="1"/>
          <p:nvPr/>
        </p:nvSpPr>
        <p:spPr>
          <a:xfrm>
            <a:off x="552450" y="5344212"/>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Which is the honest representation, and the reason the Reference Case wants it for every analysis.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Which distribution, and why</a:t>
            </a:r>
          </a:p>
        </p:txBody>
      </p:sp>
      <p:graphicFrame>
        <p:nvGraphicFramePr>
          <p:cNvPr id="4" name="Table 3"/>
          <p:cNvGraphicFramePr>
            <a:graphicFrameLocks noGrp="1"/>
          </p:cNvGraphicFramePr>
          <p:nvPr/>
        </p:nvGraphicFramePr>
        <p:xfrm>
          <a:off x="552450" y="1162050"/>
          <a:ext cx="11087099" cy="4107507"/>
        </p:xfrm>
        <a:graphic>
          <a:graphicData uri="http://schemas.openxmlformats.org/drawingml/2006/table">
            <a:tbl>
              <a:tblPr firstRow="1">
                <a:tableStyleId>{5C22544A-7EE6-4342-B048-85BDC9FD1C3A}</a:tableStyleId>
              </a:tblPr>
              <a:tblGrid>
                <a:gridCol w="3933676"/>
                <a:gridCol w="2507307"/>
                <a:gridCol w="4646116"/>
              </a:tblGrid>
              <a:tr h="821501">
                <a:tc>
                  <a:txBody>
                    <a:bodyPr wrap="square"/>
                    <a:lstStyle/>
                    <a:p>
                      <a:pPr algn="l">
                        <a:lnSpc>
                          <a:spcPct val="104000"/>
                        </a:lnSpc>
                      </a:pPr>
                      <a:r>
                        <a:rPr sz="2100" b="1" i="0">
                          <a:solidFill>
                            <a:srgbClr val="FFFFFF"/>
                          </a:solidFill>
                          <a:latin typeface="Arial"/>
                        </a:rPr>
                        <a:t>Parameter type</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Distribution</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Because</a:t>
                      </a:r>
                    </a:p>
                  </a:txBody>
                  <a:tcPr marL="60000" marR="60000" marT="35000" marB="35000" anchor="t">
                    <a:solidFill>
                      <a:srgbClr val="162A6C"/>
                    </a:solidFill>
                  </a:tcPr>
                </a:tc>
              </a:tr>
              <a:tr h="821501">
                <a:tc>
                  <a:txBody>
                    <a:bodyPr wrap="square"/>
                    <a:lstStyle/>
                    <a:p>
                      <a:pPr algn="l">
                        <a:lnSpc>
                          <a:spcPct val="104000"/>
                        </a:lnSpc>
                      </a:pPr>
                      <a:r>
                        <a:rPr sz="2100" b="0" i="0">
                          <a:solidFill>
                            <a:srgbClr val="10141A"/>
                          </a:solidFill>
                          <a:latin typeface="Arial"/>
                        </a:rPr>
                        <a:t>Probabilities, proportions, utilities</a:t>
                      </a:r>
                    </a:p>
                  </a:txBody>
                  <a:tcPr marL="60000" marR="60000" marT="35000" marB="35000" anchor="t">
                    <a:solidFill>
                      <a:srgbClr val="F4F6F9"/>
                    </a:solidFill>
                  </a:tcPr>
                </a:tc>
                <a:tc>
                  <a:txBody>
                    <a:bodyPr wrap="square"/>
                    <a:lstStyle/>
                    <a:p>
                      <a:pPr algn="l">
                        <a:lnSpc>
                          <a:spcPct val="104000"/>
                        </a:lnSpc>
                      </a:pPr>
                      <a:r>
                        <a:rPr sz="2100" b="1" i="0">
                          <a:solidFill>
                            <a:srgbClr val="10141A"/>
                          </a:solidFill>
                          <a:latin typeface="Arial"/>
                        </a:rPr>
                        <a:t>Beta</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bounded between 0 and 1, as they must be</a:t>
                      </a:r>
                    </a:p>
                  </a:txBody>
                  <a:tcPr marL="60000" marR="60000" marT="35000" marB="35000" anchor="t">
                    <a:solidFill>
                      <a:srgbClr val="F4F6F9"/>
                    </a:solidFill>
                  </a:tcPr>
                </a:tc>
              </a:tr>
              <a:tr h="821501">
                <a:tc>
                  <a:txBody>
                    <a:bodyPr wrap="square"/>
                    <a:lstStyle/>
                    <a:p>
                      <a:pPr algn="l">
                        <a:lnSpc>
                          <a:spcPct val="104000"/>
                        </a:lnSpc>
                      </a:pPr>
                      <a:r>
                        <a:rPr sz="2100" b="0" i="0">
                          <a:solidFill>
                            <a:srgbClr val="10141A"/>
                          </a:solidFill>
                          <a:latin typeface="Arial"/>
                        </a:rPr>
                        <a:t>Costs, lengths of stay, resource counts</a:t>
                      </a:r>
                    </a:p>
                  </a:txBody>
                  <a:tcPr marL="60000" marR="60000" marT="35000" marB="35000" anchor="t">
                    <a:noFill/>
                  </a:tcPr>
                </a:tc>
                <a:tc>
                  <a:txBody>
                    <a:bodyPr wrap="square"/>
                    <a:lstStyle/>
                    <a:p>
                      <a:pPr algn="l">
                        <a:lnSpc>
                          <a:spcPct val="104000"/>
                        </a:lnSpc>
                      </a:pPr>
                      <a:r>
                        <a:rPr sz="2100" b="1" i="0">
                          <a:solidFill>
                            <a:srgbClr val="10141A"/>
                          </a:solidFill>
                          <a:latin typeface="Arial"/>
                        </a:rPr>
                        <a:t>Gamma</a:t>
                      </a:r>
                      <a:r>
                        <a:rPr sz="2100" b="0" i="0">
                          <a:solidFill>
                            <a:srgbClr val="10141A"/>
                          </a:solidFill>
                          <a:latin typeface="Arial"/>
                        </a:rPr>
                        <a:t> or log-normal</a:t>
                      </a:r>
                    </a:p>
                  </a:txBody>
                  <a:tcPr marL="60000" marR="60000" marT="35000" marB="35000" anchor="t">
                    <a:noFill/>
                  </a:tcPr>
                </a:tc>
                <a:tc>
                  <a:txBody>
                    <a:bodyPr wrap="square"/>
                    <a:lstStyle/>
                    <a:p>
                      <a:pPr algn="l">
                        <a:lnSpc>
                          <a:spcPct val="104000"/>
                        </a:lnSpc>
                      </a:pPr>
                      <a:r>
                        <a:rPr sz="2100" b="0" i="0">
                          <a:solidFill>
                            <a:srgbClr val="10141A"/>
                          </a:solidFill>
                          <a:latin typeface="Arial"/>
                        </a:rPr>
                        <a:t>cannot go negative, and are right-skewed</a:t>
                      </a:r>
                    </a:p>
                  </a:txBody>
                  <a:tcPr marL="60000" marR="60000" marT="35000" marB="35000" anchor="t">
                    <a:noFill/>
                  </a:tcPr>
                </a:tc>
              </a:tr>
              <a:tr h="821501">
                <a:tc>
                  <a:txBody>
                    <a:bodyPr wrap="square"/>
                    <a:lstStyle/>
                    <a:p>
                      <a:pPr algn="l">
                        <a:lnSpc>
                          <a:spcPct val="104000"/>
                        </a:lnSpc>
                      </a:pPr>
                      <a:r>
                        <a:rPr sz="2100" b="0" i="0">
                          <a:solidFill>
                            <a:srgbClr val="10141A"/>
                          </a:solidFill>
                          <a:latin typeface="Arial"/>
                        </a:rPr>
                        <a:t>Relative risks and odds ratios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log-normal</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symmetric on the scale where they are estimated</a:t>
                      </a:r>
                    </a:p>
                  </a:txBody>
                  <a:tcPr marL="60000" marR="60000" marT="35000" marB="35000" anchor="t">
                    <a:solidFill>
                      <a:srgbClr val="F4F6F9"/>
                    </a:solidFill>
                  </a:tcPr>
                </a:tc>
              </a:tr>
              <a:tr h="821503">
                <a:tc>
                  <a:txBody>
                    <a:bodyPr wrap="square"/>
                    <a:lstStyle/>
                    <a:p>
                      <a:pPr algn="l">
                        <a:lnSpc>
                          <a:spcPct val="104000"/>
                        </a:lnSpc>
                      </a:pPr>
                      <a:r>
                        <a:rPr sz="2100" b="0" i="0">
                          <a:solidFill>
                            <a:srgbClr val="10141A"/>
                          </a:solidFill>
                          <a:latin typeface="Arial"/>
                        </a:rPr>
                        <a:t>A set of mutually exclusive probabilities</a:t>
                      </a:r>
                    </a:p>
                  </a:txBody>
                  <a:tcPr marL="60000" marR="60000" marT="35000" marB="35000" anchor="t">
                    <a:noFill/>
                  </a:tcPr>
                </a:tc>
                <a:tc>
                  <a:txBody>
                    <a:bodyPr wrap="square"/>
                    <a:lstStyle/>
                    <a:p>
                      <a:pPr algn="l">
                        <a:lnSpc>
                          <a:spcPct val="104000"/>
                        </a:lnSpc>
                      </a:pPr>
                      <a:r>
                        <a:rPr sz="2100" b="0" i="0">
                          <a:solidFill>
                            <a:srgbClr val="10141A"/>
                          </a:solidFill>
                          <a:latin typeface="Arial"/>
                        </a:rPr>
                        <a:t>Dirichlet</a:t>
                      </a:r>
                    </a:p>
                  </a:txBody>
                  <a:tcPr marL="60000" marR="60000" marT="35000" marB="35000" anchor="t">
                    <a:noFill/>
                  </a:tcPr>
                </a:tc>
                <a:tc>
                  <a:txBody>
                    <a:bodyPr wrap="square"/>
                    <a:lstStyle/>
                    <a:p>
                      <a:pPr algn="l">
                        <a:lnSpc>
                          <a:spcPct val="104000"/>
                        </a:lnSpc>
                      </a:pPr>
                      <a:r>
                        <a:rPr sz="2100" b="0" i="0">
                          <a:solidFill>
                            <a:srgbClr val="10141A"/>
                          </a:solidFill>
                          <a:latin typeface="Arial"/>
                        </a:rPr>
                        <a:t>they must still sum to one after sampling</a:t>
                      </a:r>
                    </a:p>
                  </a:txBody>
                  <a:tcPr marL="60000" marR="60000" marT="35000" marB="35000" anchor="t">
                    <a:noFill/>
                  </a:tcPr>
                </a:tc>
              </a:tr>
            </a:tbl>
          </a:graphicData>
        </a:graphic>
      </p:graphicFrame>
      <p:sp>
        <p:nvSpPr>
          <p:cNvPr id="5" name="Rectangle 4"/>
          <p:cNvSpPr/>
          <p:nvPr/>
        </p:nvSpPr>
        <p:spPr>
          <a:xfrm>
            <a:off x="552450" y="539159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539159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539193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Using a normal distribution for a cost is a real error. It lets the model draw a negative cost.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result is a cloud, not a point</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Plot every simulation on the cost-effectiveness plane. Each dot is one coherent version of the world.</a:t>
            </a:r>
          </a:p>
        </p:txBody>
      </p:sp>
      <p:sp>
        <p:nvSpPr>
          <p:cNvPr id="5" name="Rectangle 4"/>
          <p:cNvSpPr/>
          <p:nvPr/>
        </p:nvSpPr>
        <p:spPr>
          <a:xfrm>
            <a:off x="552450" y="238050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38050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52987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How wide?</a:t>
            </a:r>
          </a:p>
        </p:txBody>
      </p:sp>
      <p:sp>
        <p:nvSpPr>
          <p:cNvPr id="8" name="TextBox 7"/>
          <p:cNvSpPr txBox="1"/>
          <p:nvPr/>
        </p:nvSpPr>
        <p:spPr>
          <a:xfrm>
            <a:off x="803672" y="2913105"/>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 tight cloud means the conclusion is robust. A sprawling one means you do not really know.</a:t>
            </a:r>
          </a:p>
        </p:txBody>
      </p:sp>
      <p:sp>
        <p:nvSpPr>
          <p:cNvPr id="9" name="Rectangle 8"/>
          <p:cNvSpPr/>
          <p:nvPr/>
        </p:nvSpPr>
        <p:spPr>
          <a:xfrm>
            <a:off x="4301430" y="238050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01430" y="238050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2652" y="252987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Which side of λ?</a:t>
            </a:r>
          </a:p>
        </p:txBody>
      </p:sp>
      <p:sp>
        <p:nvSpPr>
          <p:cNvPr id="12" name="TextBox 11"/>
          <p:cNvSpPr txBox="1"/>
          <p:nvPr/>
        </p:nvSpPr>
        <p:spPr>
          <a:xfrm>
            <a:off x="4552652" y="2913105"/>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Count the dots below the threshold line. That proportion is your answer.</a:t>
            </a:r>
          </a:p>
        </p:txBody>
      </p:sp>
      <p:sp>
        <p:nvSpPr>
          <p:cNvPr id="13" name="Rectangle 12"/>
          <p:cNvSpPr/>
          <p:nvPr/>
        </p:nvSpPr>
        <p:spPr>
          <a:xfrm>
            <a:off x="8050411" y="238050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50411" y="238050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01633" y="252987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Which quadrants?</a:t>
            </a:r>
          </a:p>
        </p:txBody>
      </p:sp>
      <p:sp>
        <p:nvSpPr>
          <p:cNvPr id="16" name="TextBox 15"/>
          <p:cNvSpPr txBox="1"/>
          <p:nvPr/>
        </p:nvSpPr>
        <p:spPr>
          <a:xfrm>
            <a:off x="8301633" y="2913105"/>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 cloud straddling the vertical axis means the intervention might not work at all.</a:t>
            </a:r>
          </a:p>
        </p:txBody>
      </p:sp>
      <p:sp>
        <p:nvSpPr>
          <p:cNvPr id="17" name="Rectangle 16"/>
          <p:cNvSpPr/>
          <p:nvPr/>
        </p:nvSpPr>
        <p:spPr>
          <a:xfrm>
            <a:off x="552450" y="4787801"/>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52450" y="4787801"/>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6189" y="4788141"/>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counting is done on </a:t>
            </a:r>
            <a:r>
              <a:rPr sz="3200" b="1" i="0" spc="-32">
                <a:solidFill>
                  <a:srgbClr val="10141A"/>
                </a:solidFill>
                <a:latin typeface="Arial"/>
              </a:rPr>
              <a:t>net monetary benefit</a:t>
            </a:r>
            <a:r>
              <a:rPr sz="3200" b="1" i="0" spc="-32">
                <a:solidFill>
                  <a:srgbClr val="10141A"/>
                </a:solidFill>
                <a:latin typeface="Arial"/>
              </a:rPr>
              <a:t>, not on the ratio.</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cloud, and the curve it generates</a:t>
            </a:r>
          </a:p>
        </p:txBody>
      </p:sp>
      <p:pic>
        <p:nvPicPr>
          <p:cNvPr id="4" name="Picture 3" descr="block3c-9-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Same data as the tornado. Drag </a:t>
            </a:r>
            <a:r>
              <a:rPr sz="2200" b="1" i="0">
                <a:solidFill>
                  <a:srgbClr val="10141A"/>
                </a:solidFill>
                <a:latin typeface="Arial"/>
              </a:rPr>
              <a:t>λ</a:t>
            </a:r>
            <a:r>
              <a:rPr sz="2200" b="0" i="0">
                <a:solidFill>
                  <a:srgbClr val="10141A"/>
                </a:solidFill>
                <a:latin typeface="Arial"/>
              </a:rPr>
              <a:t>: the curve's height at any λ is just the share of the cloud below the dashed line.</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Re-run to resample the cloud · </a:t>
            </a:r>
            <a:r>
              <a:rPr sz="1400" b="1" i="0">
                <a:solidFill>
                  <a:srgbClr val="10141A"/>
                </a:solidFill>
                <a:latin typeface="Arial"/>
              </a:rPr>
              <a:t>sph-aiimsbhopal.github.io/intro-economic-evaluation-health</a:t>
            </a:r>
          </a:p>
        </p:txBody>
      </p:sp>
      <p:pic>
        <p:nvPicPr>
          <p:cNvPr id="8" name="Picture 7" descr="block3c-14-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acceptability curve</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Threshold on the horizontal axis. Probability of being cost-effective on the vertical. One point for every value λ could take.</a:t>
            </a:r>
          </a:p>
        </p:txBody>
      </p:sp>
      <p:sp>
        <p:nvSpPr>
          <p:cNvPr id="5" name="TextBox 4"/>
          <p:cNvSpPr txBox="1"/>
          <p:nvPr/>
        </p:nvSpPr>
        <p:spPr>
          <a:xfrm>
            <a:off x="552450" y="2360506"/>
            <a:ext cx="11087100" cy="994470"/>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To build it: pick a λ, count the simulations with positive net monetary benefit, plot the proportion. Move λ. Repeat.</a:t>
            </a:r>
          </a:p>
        </p:txBody>
      </p:sp>
      <p:pic>
        <p:nvPicPr>
          <p:cNvPr id="6" name="Picture 5" descr="block3c-15-0.png"/>
          <p:cNvPicPr>
            <a:picLocks noChangeAspect="1"/>
          </p:cNvPicPr>
          <p:nvPr/>
        </p:nvPicPr>
        <p:blipFill>
          <a:blip r:embed="rId2"/>
          <a:stretch>
            <a:fillRect/>
          </a:stretch>
        </p:blipFill>
        <p:spPr>
          <a:xfrm>
            <a:off x="552450" y="3552527"/>
            <a:ext cx="11087100" cy="681484"/>
          </a:xfrm>
          <a:prstGeom prst="rect">
            <a:avLst/>
          </a:prstGeom>
        </p:spPr>
      </p:pic>
      <p:sp>
        <p:nvSpPr>
          <p:cNvPr id="7" name="Rectangle 6"/>
          <p:cNvSpPr/>
          <p:nvPr/>
        </p:nvSpPr>
        <p:spPr>
          <a:xfrm>
            <a:off x="552450" y="43560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4356050"/>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43563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It saves the decision-maker from committing to a threshold before seeing the answer.</a:t>
            </a:r>
          </a:p>
        </p:txBody>
      </p:sp>
      <p:sp>
        <p:nvSpPr>
          <p:cNvPr id="10" name="TextBox 9"/>
          <p:cNvSpPr txBox="1"/>
          <p:nvPr/>
        </p:nvSpPr>
        <p:spPr>
          <a:xfrm>
            <a:off x="552450" y="5551976"/>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Useful in India now, where the threshold is unsettled. You can say: below ₹1 lakh a poor bet, above ₹3 lakh a good one, in between it depends on a number not yet agreed.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What a curve does </a:t>
            </a:r>
            <a:r>
              <a:rPr sz="3000" b="1" i="1" spc="-15">
                <a:solidFill>
                  <a:srgbClr val="FFFFFF"/>
                </a:solidFill>
                <a:latin typeface="Arial"/>
              </a:rPr>
              <a:t>not</a:t>
            </a:r>
            <a:r>
              <a:rPr sz="3000" b="1" i="0" spc="-15">
                <a:solidFill>
                  <a:srgbClr val="FFFFFF"/>
                </a:solidFill>
                <a:latin typeface="Arial"/>
              </a:rPr>
              <a:t> tell you</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Not the probability that the intervention </a:t>
            </a:r>
            <a:r>
              <a:rPr sz="2800" b="1" i="0">
                <a:solidFill>
                  <a:srgbClr val="10141A"/>
                </a:solidFill>
                <a:latin typeface="Arial"/>
              </a:rPr>
              <a:t>works</a:t>
            </a:r>
            <a:r>
              <a:rPr sz="2800" b="0" i="0">
                <a:solidFill>
                  <a:srgbClr val="10141A"/>
                </a:solidFill>
                <a:latin typeface="Arial"/>
              </a:rPr>
              <a:t>. Only that it is good value, given the model</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Not structural uncertainty. If the model is wrong, </a:t>
            </a:r>
            <a:r>
              <a:rPr sz="2800" b="1" i="0">
                <a:solidFill>
                  <a:srgbClr val="10141A"/>
                </a:solidFill>
                <a:latin typeface="Arial"/>
              </a:rPr>
              <a:t>all</a:t>
            </a:r>
            <a:r>
              <a:rPr sz="2800" b="0" i="0">
                <a:solidFill>
                  <a:srgbClr val="10141A"/>
                </a:solidFill>
                <a:latin typeface="Arial"/>
              </a:rPr>
              <a:t> ten thousand simulations are wrong together</a:t>
            </a:r>
          </a:p>
        </p:txBody>
      </p:sp>
      <p:sp>
        <p:nvSpPr>
          <p:cNvPr id="6" name="TextBox 5"/>
          <p:cNvSpPr txBox="1"/>
          <p:nvPr/>
        </p:nvSpPr>
        <p:spPr>
          <a:xfrm>
            <a:off x="1288703" y="3344111"/>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Not whether you can </a:t>
            </a:r>
            <a:r>
              <a:rPr sz="2800" b="1" i="0">
                <a:solidFill>
                  <a:srgbClr val="10141A"/>
                </a:solidFill>
                <a:latin typeface="Arial"/>
              </a:rPr>
              <a:t>afford</a:t>
            </a:r>
            <a:r>
              <a:rPr sz="2800" b="0" i="0">
                <a:solidFill>
                  <a:srgbClr val="10141A"/>
                </a:solidFill>
                <a:latin typeface="Arial"/>
              </a:rPr>
              <a:t> it. That is budget impact, a separate calculation</a:t>
            </a:r>
          </a:p>
        </p:txBody>
      </p:sp>
      <p:sp>
        <p:nvSpPr>
          <p:cNvPr id="7" name="TextBox 6"/>
          <p:cNvSpPr txBox="1"/>
          <p:nvPr/>
        </p:nvSpPr>
        <p:spPr>
          <a:xfrm>
            <a:off x="1288703" y="4445141"/>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Not a decision. A curve near 50% at every plausible threshold is a call for more research</a:t>
            </a:r>
          </a:p>
        </p:txBody>
      </p:sp>
      <p:sp>
        <p:nvSpPr>
          <p:cNvPr id="8" name="Rectangle 7"/>
          <p:cNvSpPr/>
          <p:nvPr/>
        </p:nvSpPr>
        <p:spPr>
          <a:xfrm>
            <a:off x="552450" y="558685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5586859"/>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5587199"/>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And an 80% probability of being cost-effective still means a one-in-five chance you are wrong.</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Indian example worth remembering</a:t>
            </a:r>
          </a:p>
        </p:txBody>
      </p:sp>
      <p:sp>
        <p:nvSpPr>
          <p:cNvPr id="4" name="TextBox 3"/>
          <p:cNvSpPr txBox="1"/>
          <p:nvPr/>
        </p:nvSpPr>
        <p:spPr>
          <a:xfrm>
            <a:off x="552450" y="1142050"/>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The trastuzumab table from Session 5, with the column that was missing then:</a:t>
            </a:r>
          </a:p>
        </p:txBody>
      </p:sp>
      <p:graphicFrame>
        <p:nvGraphicFramePr>
          <p:cNvPr id="5" name="Table 4"/>
          <p:cNvGraphicFramePr>
            <a:graphicFrameLocks noGrp="1"/>
          </p:cNvGraphicFramePr>
          <p:nvPr/>
        </p:nvGraphicFramePr>
        <p:xfrm>
          <a:off x="552450" y="1692473"/>
          <a:ext cx="11087100" cy="2150715"/>
        </p:xfrm>
        <a:graphic>
          <a:graphicData uri="http://schemas.openxmlformats.org/drawingml/2006/table">
            <a:tbl>
              <a:tblPr firstRow="1">
                <a:tableStyleId>{5C22544A-7EE6-4342-B048-85BDC9FD1C3A}</a:tableStyleId>
              </a:tblPr>
              <a:tblGrid>
                <a:gridCol w="4539109"/>
                <a:gridCol w="1090761"/>
                <a:gridCol w="2113955"/>
                <a:gridCol w="3343275"/>
              </a:tblGrid>
              <a:tr h="537678">
                <a:tc>
                  <a:txBody>
                    <a:bodyPr wrap="square"/>
                    <a:lstStyle/>
                    <a:p>
                      <a:pPr algn="l">
                        <a:lnSpc>
                          <a:spcPct val="104000"/>
                        </a:lnSpc>
                      </a:pPr>
                      <a:r>
                        <a:rPr sz="2100" b="1" i="0">
                          <a:solidFill>
                            <a:srgbClr val="FFFFFF"/>
                          </a:solidFill>
                          <a:latin typeface="Arial"/>
                        </a:rPr>
                        <a:t>Effectiveness source</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QALYs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ICER per QALY</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Probability cost-effective</a:t>
                      </a:r>
                    </a:p>
                  </a:txBody>
                  <a:tcPr marL="60000" marR="60000" marT="35000" marB="35000" anchor="t">
                    <a:solidFill>
                      <a:srgbClr val="162A6C"/>
                    </a:solidFill>
                  </a:tcPr>
                </a:tc>
              </a:tr>
              <a:tr h="537678">
                <a:tc>
                  <a:txBody>
                    <a:bodyPr wrap="square"/>
                    <a:lstStyle/>
                    <a:p>
                      <a:pPr algn="l">
                        <a:lnSpc>
                          <a:spcPct val="104000"/>
                        </a:lnSpc>
                      </a:pPr>
                      <a:r>
                        <a:rPr sz="2100" b="0" i="0">
                          <a:solidFill>
                            <a:srgbClr val="10141A"/>
                          </a:solidFill>
                          <a:latin typeface="Arial"/>
                        </a:rPr>
                        <a:t>HERA trial</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1.29</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₹1,78,877</a:t>
                      </a:r>
                    </a:p>
                  </a:txBody>
                  <a:tcPr marL="60000" marR="60000" marT="35000" marB="35000" anchor="t">
                    <a:solidFill>
                      <a:srgbClr val="F4F6F9"/>
                    </a:solidFill>
                  </a:tcPr>
                </a:tc>
                <a:tc>
                  <a:txBody>
                    <a:bodyPr wrap="square"/>
                    <a:lstStyle/>
                    <a:p>
                      <a:pPr algn="r">
                        <a:lnSpc>
                          <a:spcPct val="104000"/>
                        </a:lnSpc>
                      </a:pPr>
                      <a:r>
                        <a:rPr sz="2100" b="1" i="0">
                          <a:solidFill>
                            <a:srgbClr val="FFFFFF"/>
                          </a:solidFill>
                          <a:highlight>
                            <a:srgbClr val="A32217"/>
                          </a:highlight>
                          <a:latin typeface="Arial"/>
                        </a:rPr>
                        <a:t>4%</a:t>
                      </a:r>
                    </a:p>
                  </a:txBody>
                  <a:tcPr marL="60000" marR="60000" marT="35000" marB="35000" anchor="t">
                    <a:solidFill>
                      <a:srgbClr val="F4F6F9"/>
                    </a:solidFill>
                  </a:tcPr>
                </a:tc>
              </a:tr>
              <a:tr h="537678">
                <a:tc>
                  <a:txBody>
                    <a:bodyPr wrap="square"/>
                    <a:lstStyle/>
                    <a:p>
                      <a:pPr algn="l">
                        <a:lnSpc>
                          <a:spcPct val="104000"/>
                        </a:lnSpc>
                      </a:pPr>
                      <a:r>
                        <a:rPr sz="2100" b="0" i="0">
                          <a:solidFill>
                            <a:srgbClr val="10141A"/>
                          </a:solidFill>
                          <a:latin typeface="Arial"/>
                        </a:rPr>
                        <a:t>Joint NSABP and NCCTG analysis</a:t>
                      </a:r>
                    </a:p>
                  </a:txBody>
                  <a:tcPr marL="60000" marR="60000" marT="35000" marB="35000" anchor="t">
                    <a:noFill/>
                  </a:tcPr>
                </a:tc>
                <a:tc>
                  <a:txBody>
                    <a:bodyPr wrap="square"/>
                    <a:lstStyle/>
                    <a:p>
                      <a:pPr algn="r">
                        <a:lnSpc>
                          <a:spcPct val="104000"/>
                        </a:lnSpc>
                      </a:pPr>
                      <a:r>
                        <a:rPr sz="2100" b="0" i="0">
                          <a:solidFill>
                            <a:srgbClr val="10141A"/>
                          </a:solidFill>
                          <a:latin typeface="Arial"/>
                        </a:rPr>
                        <a:t>1.69</a:t>
                      </a:r>
                    </a:p>
                  </a:txBody>
                  <a:tcPr marL="60000" marR="60000" marT="35000" marB="35000" anchor="t">
                    <a:noFill/>
                  </a:tcPr>
                </a:tc>
                <a:tc>
                  <a:txBody>
                    <a:bodyPr wrap="square"/>
                    <a:lstStyle/>
                    <a:p>
                      <a:pPr algn="r">
                        <a:lnSpc>
                          <a:spcPct val="104000"/>
                        </a:lnSpc>
                      </a:pPr>
                      <a:r>
                        <a:rPr sz="2100" b="0" i="0">
                          <a:solidFill>
                            <a:srgbClr val="10141A"/>
                          </a:solidFill>
                          <a:latin typeface="Arial"/>
                        </a:rPr>
                        <a:t>₹1,34,413</a:t>
                      </a:r>
                    </a:p>
                  </a:txBody>
                  <a:tcPr marL="60000" marR="60000" marT="35000" marB="35000" anchor="t">
                    <a:noFill/>
                  </a:tcPr>
                </a:tc>
                <a:tc>
                  <a:txBody>
                    <a:bodyPr wrap="square"/>
                    <a:lstStyle/>
                    <a:p>
                      <a:pPr algn="r">
                        <a:lnSpc>
                          <a:spcPct val="104000"/>
                        </a:lnSpc>
                      </a:pPr>
                      <a:r>
                        <a:rPr sz="2100" b="1" i="0">
                          <a:solidFill>
                            <a:srgbClr val="FFFFFF"/>
                          </a:solidFill>
                          <a:highlight>
                            <a:srgbClr val="8A5A00"/>
                          </a:highlight>
                          <a:latin typeface="Arial"/>
                        </a:rPr>
                        <a:t>57.3%</a:t>
                      </a:r>
                    </a:p>
                  </a:txBody>
                  <a:tcPr marL="60000" marR="60000" marT="35000" marB="35000" anchor="t">
                    <a:noFill/>
                  </a:tcPr>
                </a:tc>
              </a:tr>
              <a:tr h="537681">
                <a:tc>
                  <a:txBody>
                    <a:bodyPr wrap="square"/>
                    <a:lstStyle/>
                    <a:p>
                      <a:pPr algn="l">
                        <a:lnSpc>
                          <a:spcPct val="104000"/>
                        </a:lnSpc>
                      </a:pPr>
                      <a:r>
                        <a:rPr sz="2100" b="0" i="0">
                          <a:solidFill>
                            <a:srgbClr val="10141A"/>
                          </a:solidFill>
                          <a:latin typeface="Arial"/>
                        </a:rPr>
                        <a:t>With a 15 to 35% price reduction</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a:t>
                      </a:r>
                    </a:p>
                  </a:txBody>
                  <a:tcPr marL="60000" marR="60000" marT="35000" marB="35000" anchor="t">
                    <a:solidFill>
                      <a:srgbClr val="F4F6F9"/>
                    </a:solidFill>
                  </a:tcPr>
                </a:tc>
                <a:tc>
                  <a:txBody>
                    <a:bodyPr wrap="square"/>
                    <a:lstStyle/>
                    <a:p>
                      <a:pPr algn="r">
                        <a:lnSpc>
                          <a:spcPct val="104000"/>
                        </a:lnSpc>
                      </a:pPr>
                      <a:r>
                        <a:rPr sz="2100" b="1" i="0">
                          <a:solidFill>
                            <a:srgbClr val="FFFFFF"/>
                          </a:solidFill>
                          <a:highlight>
                            <a:srgbClr val="17683C"/>
                          </a:highlight>
                          <a:latin typeface="Arial"/>
                        </a:rPr>
                        <a:t>90%</a:t>
                      </a:r>
                    </a:p>
                  </a:txBody>
                  <a:tcPr marL="60000" marR="60000" marT="35000" marB="35000" anchor="t">
                    <a:solidFill>
                      <a:srgbClr val="F4F6F9"/>
                    </a:solidFill>
                  </a:tcPr>
                </a:tc>
              </a:tr>
            </a:tbl>
          </a:graphicData>
        </a:graphic>
      </p:graphicFrame>
      <p:sp>
        <p:nvSpPr>
          <p:cNvPr id="6" name="Rectangle 5"/>
          <p:cNvSpPr/>
          <p:nvPr/>
        </p:nvSpPr>
        <p:spPr>
          <a:xfrm>
            <a:off x="552450" y="3965228"/>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965228"/>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3965568"/>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Same drug, same country, same year.</a:t>
            </a:r>
          </a:p>
        </p:txBody>
      </p:sp>
      <p:sp>
        <p:nvSpPr>
          <p:cNvPr id="9" name="TextBox 8"/>
          <p:cNvSpPr txBox="1"/>
          <p:nvPr/>
        </p:nvSpPr>
        <p:spPr>
          <a:xfrm>
            <a:off x="552450" y="4664961"/>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Nine weeks of trastuzumab was cost-effective, and the authors recommended including it in guidelines. A point estimate alone would have hidden all of this.</a:t>
            </a:r>
          </a:p>
        </p:txBody>
      </p:sp>
      <p:sp>
        <p:nvSpPr>
          <p:cNvPr id="10" name="Rectangle 9"/>
          <p:cNvSpPr/>
          <p:nvPr/>
        </p:nvSpPr>
        <p:spPr>
          <a:xfrm>
            <a:off x="552450" y="5606207"/>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5675027"/>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Gupta, Verma, Gupta, Prinja, </a:t>
            </a:r>
            <a:r>
              <a:rPr sz="1400" b="0" i="1">
                <a:solidFill>
                  <a:srgbClr val="75808D"/>
                </a:solidFill>
                <a:latin typeface="Arial"/>
              </a:rPr>
              <a:t>JCO Global Oncology</a:t>
            </a:r>
            <a:r>
              <a:rPr sz="1400" b="0" i="0">
                <a:solidFill>
                  <a:srgbClr val="75808D"/>
                </a:solidFill>
                <a:latin typeface="Arial"/>
              </a:rPr>
              <a:t>, 2020.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Two more to know the names of</a:t>
            </a:r>
          </a:p>
        </p:txBody>
      </p:sp>
      <p:sp>
        <p:nvSpPr>
          <p:cNvPr id="4" name="Rectangle 3"/>
          <p:cNvSpPr/>
          <p:nvPr/>
        </p:nvSpPr>
        <p:spPr>
          <a:xfrm>
            <a:off x="552450" y="1162050"/>
            <a:ext cx="5463629" cy="306690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306690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Scenario analysis</a:t>
            </a:r>
          </a:p>
        </p:txBody>
      </p:sp>
      <p:sp>
        <p:nvSpPr>
          <p:cNvPr id="7" name="TextBox 6"/>
          <p:cNvSpPr txBox="1"/>
          <p:nvPr/>
        </p:nvSpPr>
        <p:spPr>
          <a:xfrm>
            <a:off x="803672" y="1694649"/>
            <a:ext cx="4989761" cy="2344936"/>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Not one parameter but a whole set of assumptions changed together: a different perspective, a shorter horizon, an explicit best and worst case. The Reference Case asks for these alongside probabilistic analysis.</a:t>
            </a:r>
          </a:p>
        </p:txBody>
      </p:sp>
      <p:sp>
        <p:nvSpPr>
          <p:cNvPr id="8" name="Rectangle 7"/>
          <p:cNvSpPr/>
          <p:nvPr/>
        </p:nvSpPr>
        <p:spPr>
          <a:xfrm>
            <a:off x="6175921" y="1162050"/>
            <a:ext cx="5463629" cy="306690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306690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Value of information</a:t>
            </a:r>
          </a:p>
        </p:txBody>
      </p:sp>
      <p:sp>
        <p:nvSpPr>
          <p:cNvPr id="11" name="TextBox 10"/>
          <p:cNvSpPr txBox="1"/>
          <p:nvPr/>
        </p:nvSpPr>
        <p:spPr>
          <a:xfrm>
            <a:off x="6427143" y="1694649"/>
            <a:ext cx="4989761" cy="2344936"/>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formal answer to "should we do more research before deciding?" It prices the expected cost of getting the decision wrong, and so puts a value on reducing uncertainty. Beyond this session. See Drummond.</a:t>
            </a:r>
          </a:p>
        </p:txBody>
      </p:sp>
      <p:sp>
        <p:nvSpPr>
          <p:cNvPr id="12" name="Rectangle 11"/>
          <p:cNvSpPr/>
          <p:nvPr/>
        </p:nvSpPr>
        <p:spPr>
          <a:xfrm>
            <a:off x="552450" y="44322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4432250"/>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44325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Naming the tool you did not use is better than pretending it does not exist.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11</a:t>
            </a:r>
            <a:r>
              <a:rPr sz="3000" b="1" i="0" spc="-15">
                <a:solidFill>
                  <a:srgbClr val="FFFFFF"/>
                </a:solidFill>
                <a:latin typeface="Arial"/>
              </a:rPr>
              <a:t> Equity and </a:t>
            </a:r>
            <a:r>
              <a:rPr sz="1860" b="1" i="0" spc="-15">
                <a:solidFill>
                  <a:srgbClr val="FFFFFF"/>
                </a:solidFill>
                <a:latin typeface="Arial"/>
              </a:rPr>
              <a:t>12</a:t>
            </a:r>
            <a:r>
              <a:rPr sz="3000" b="1" i="0" spc="-15">
                <a:solidFill>
                  <a:srgbClr val="FFFFFF"/>
                </a:solidFill>
                <a:latin typeface="Arial"/>
              </a:rPr>
              <a:t> presentation</a:t>
            </a:r>
          </a:p>
        </p:txBody>
      </p:sp>
      <p:sp>
        <p:nvSpPr>
          <p:cNvPr id="4" name="Rectangle 3"/>
          <p:cNvSpPr/>
          <p:nvPr/>
        </p:nvSpPr>
        <p:spPr>
          <a:xfrm>
            <a:off x="552450" y="1162050"/>
            <a:ext cx="546362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Equity</a:t>
            </a:r>
          </a:p>
        </p:txBody>
      </p:sp>
      <p:sp>
        <p:nvSpPr>
          <p:cNvPr id="7" name="TextBox 6"/>
          <p:cNvSpPr txBox="1"/>
          <p:nvPr/>
        </p:nvSpPr>
        <p:spPr>
          <a:xfrm>
            <a:off x="803672" y="1694649"/>
            <a:ext cx="4989761"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All lives and all QALYs count equally, whatever the age, sex or income. Use </a:t>
            </a:r>
            <a:r>
              <a:rPr sz="2200" b="1" i="0">
                <a:solidFill>
                  <a:srgbClr val="10141A"/>
                </a:solidFill>
                <a:latin typeface="Arial"/>
              </a:rPr>
              <a:t>distributional analysis</a:t>
            </a:r>
            <a:r>
              <a:rPr sz="2200" b="0" i="0">
                <a:solidFill>
                  <a:srgbClr val="10141A"/>
                </a:solidFill>
                <a:latin typeface="Arial"/>
              </a:rPr>
              <a:t> to show who gains, or </a:t>
            </a:r>
            <a:r>
              <a:rPr sz="2200" b="1" i="0">
                <a:solidFill>
                  <a:srgbClr val="10141A"/>
                </a:solidFill>
                <a:latin typeface="Arial"/>
              </a:rPr>
              <a:t>extended analysis</a:t>
            </a:r>
            <a:r>
              <a:rPr sz="2200" b="0" i="0">
                <a:solidFill>
                  <a:srgbClr val="10141A"/>
                </a:solidFill>
                <a:latin typeface="Arial"/>
              </a:rPr>
              <a:t> for financial risk protection.</a:t>
            </a:r>
          </a:p>
        </p:txBody>
      </p:sp>
      <p:sp>
        <p:nvSpPr>
          <p:cNvPr id="8" name="Rectangle 7"/>
          <p:cNvSpPr/>
          <p:nvPr/>
        </p:nvSpPr>
        <p:spPr>
          <a:xfrm>
            <a:off x="6175921" y="1162050"/>
            <a:ext cx="546362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Presentation</a:t>
            </a:r>
          </a:p>
        </p:txBody>
      </p:sp>
      <p:sp>
        <p:nvSpPr>
          <p:cNvPr id="11" name="TextBox 10"/>
          <p:cNvSpPr txBox="1"/>
          <p:nvPr/>
        </p:nvSpPr>
        <p:spPr>
          <a:xfrm>
            <a:off x="6427143" y="1694649"/>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Report disaggregated </a:t>
            </a:r>
            <a:r>
              <a:rPr sz="2200" b="0" i="1">
                <a:solidFill>
                  <a:srgbClr val="10141A"/>
                </a:solidFill>
                <a:latin typeface="Arial"/>
              </a:rPr>
              <a:t>and</a:t>
            </a:r>
            <a:r>
              <a:rPr sz="2200" b="0" i="0">
                <a:solidFill>
                  <a:srgbClr val="10141A"/>
                </a:solidFill>
                <a:latin typeface="Arial"/>
              </a:rPr>
              <a:t> aggregated results. Give total costs and outcomes separately, not only the ratio. Justify any departure from the Reference Case.</a:t>
            </a:r>
          </a:p>
        </p:txBody>
      </p:sp>
      <p:sp>
        <p:nvSpPr>
          <p:cNvPr id="12" name="Rectangle 11"/>
          <p:cNvSpPr/>
          <p:nvPr/>
        </p:nvSpPr>
        <p:spPr>
          <a:xfrm>
            <a:off x="552450" y="4000798"/>
            <a:ext cx="11087100" cy="15290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4000798"/>
            <a:ext cx="57150" cy="1529060"/>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4001138"/>
            <a:ext cx="10863361" cy="1508720"/>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In 2023 the Reference Case had to say no recognised threshold for India existed. Three years later, Chugh and colleagues published one.</a:t>
            </a:r>
          </a:p>
        </p:txBody>
      </p:sp>
      <p:sp>
        <p:nvSpPr>
          <p:cNvPr id="15" name="TextBox 14"/>
          <p:cNvSpPr txBox="1"/>
          <p:nvPr/>
        </p:nvSpPr>
        <p:spPr>
          <a:xfrm>
            <a:off x="552450" y="5692916"/>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You are learning this subject at the moment it is being settled.</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Recap</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An ICER is a </a:t>
            </a:r>
            <a:r>
              <a:rPr sz="2800" b="1" i="0">
                <a:solidFill>
                  <a:srgbClr val="10141A"/>
                </a:solidFill>
                <a:latin typeface="Arial"/>
              </a:rPr>
              <a:t>point estimate</a:t>
            </a:r>
            <a:r>
              <a:rPr sz="2800" b="0" i="0">
                <a:solidFill>
                  <a:srgbClr val="10141A"/>
                </a:solidFill>
                <a:latin typeface="Arial"/>
              </a:rPr>
              <a:t> that inherits every input's uncertainty</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Heterogeneity is not uncertainty.</a:t>
            </a:r>
            <a:r>
              <a:rPr sz="2800" b="0" i="0">
                <a:solidFill>
                  <a:srgbClr val="10141A"/>
                </a:solidFill>
                <a:latin typeface="Arial"/>
              </a:rPr>
              <a:t> It gets subgroup analysis, planned in advance</a:t>
            </a:r>
          </a:p>
        </p:txBody>
      </p:sp>
      <p:sp>
        <p:nvSpPr>
          <p:cNvPr id="6" name="TextBox 5"/>
          <p:cNvSpPr txBox="1"/>
          <p:nvPr/>
        </p:nvSpPr>
        <p:spPr>
          <a:xfrm>
            <a:off x="1288703" y="3344111"/>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One-way analysis</a:t>
            </a:r>
            <a:r>
              <a:rPr sz="2800" b="0" i="0">
                <a:solidFill>
                  <a:srgbClr val="10141A"/>
                </a:solidFill>
                <a:latin typeface="Arial"/>
              </a:rPr>
              <a:t> shows what the answer turns on. It cannot give a probability</a:t>
            </a:r>
          </a:p>
        </p:txBody>
      </p:sp>
      <p:sp>
        <p:nvSpPr>
          <p:cNvPr id="7" name="TextBox 6"/>
          <p:cNvSpPr txBox="1"/>
          <p:nvPr/>
        </p:nvSpPr>
        <p:spPr>
          <a:xfrm>
            <a:off x="1288703" y="4445141"/>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Probabilistic analysis</a:t>
            </a:r>
            <a:r>
              <a:rPr sz="2800" b="0" i="0">
                <a:solidFill>
                  <a:srgbClr val="10141A"/>
                </a:solidFill>
                <a:latin typeface="Arial"/>
              </a:rPr>
              <a:t> gives every parameter a distribution. India asks for it in </a:t>
            </a:r>
            <a:r>
              <a:rPr sz="2800" b="0" i="1">
                <a:solidFill>
                  <a:srgbClr val="10141A"/>
                </a:solidFill>
                <a:latin typeface="Arial"/>
              </a:rPr>
              <a:t>all</a:t>
            </a:r>
            <a:r>
              <a:rPr sz="2800" b="0" i="0">
                <a:solidFill>
                  <a:srgbClr val="10141A"/>
                </a:solidFill>
                <a:latin typeface="Arial"/>
              </a:rPr>
              <a:t> analyses</a:t>
            </a:r>
          </a:p>
        </p:txBody>
      </p:sp>
      <p:sp>
        <p:nvSpPr>
          <p:cNvPr id="8" name="TextBox 7"/>
          <p:cNvSpPr txBox="1"/>
          <p:nvPr/>
        </p:nvSpPr>
        <p:spPr>
          <a:xfrm>
            <a:off x="1288703" y="5546172"/>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a:t>
            </a:r>
            <a:r>
              <a:rPr sz="2800" b="1" i="0">
                <a:solidFill>
                  <a:srgbClr val="10141A"/>
                </a:solidFill>
                <a:latin typeface="Arial"/>
              </a:rPr>
              <a:t>curve</a:t>
            </a:r>
            <a:r>
              <a:rPr sz="2800" b="0" i="0">
                <a:solidFill>
                  <a:srgbClr val="10141A"/>
                </a:solidFill>
                <a:latin typeface="Arial"/>
              </a:rPr>
              <a:t> is just the cloud counted at every threshold, using net monetary benefit</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Where you started, and where you are</a:t>
            </a:r>
          </a:p>
        </p:txBody>
      </p:sp>
      <p:graphicFrame>
        <p:nvGraphicFramePr>
          <p:cNvPr id="4" name="Table 3"/>
          <p:cNvGraphicFramePr>
            <a:graphicFrameLocks noGrp="1"/>
          </p:cNvGraphicFramePr>
          <p:nvPr/>
        </p:nvGraphicFramePr>
        <p:xfrm>
          <a:off x="552450" y="1162050"/>
          <a:ext cx="11087099" cy="3290143"/>
        </p:xfrm>
        <a:graphic>
          <a:graphicData uri="http://schemas.openxmlformats.org/drawingml/2006/table">
            <a:tbl>
              <a:tblPr firstRow="1">
                <a:tableStyleId>{5C22544A-7EE6-4342-B048-85BDC9FD1C3A}</a:tableStyleId>
              </a:tblPr>
              <a:tblGrid>
                <a:gridCol w="630882"/>
                <a:gridCol w="5292179"/>
                <a:gridCol w="5164038"/>
              </a:tblGrid>
              <a:tr h="548357">
                <a:tc>
                  <a:txBody>
                    <a:bodyPr wrap="square"/>
                    <a:lstStyle/>
                    <a:p>
                      <a:pPr algn="l">
                        <a:lnSpc>
                          <a:spcPct val="104000"/>
                        </a:lnSpc>
                      </a:pPr>
                      <a:r>
                        <a:rPr sz="2100" b="1" i="0">
                          <a:solidFill>
                            <a:srgbClr val="FFFFFF"/>
                          </a:solidFill>
                          <a:latin typeface="Arial"/>
                        </a:rPr>
                        <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You could not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Now you can</a:t>
                      </a:r>
                    </a:p>
                  </a:txBody>
                  <a:tcPr marL="60000" marR="60000" marT="35000" marB="35000" anchor="t">
                    <a:solidFill>
                      <a:srgbClr val="162A6C"/>
                    </a:solidFill>
                  </a:tcPr>
                </a:tc>
              </a:tr>
              <a:tr h="548357">
                <a:tc>
                  <a:txBody>
                    <a:bodyPr wrap="square"/>
                    <a:lstStyle/>
                    <a:p>
                      <a:pPr algn="l">
                        <a:lnSpc>
                          <a:spcPct val="104000"/>
                        </a:lnSpc>
                      </a:pPr>
                      <a:r>
                        <a:rPr sz="2100" b="1" i="0">
                          <a:solidFill>
                            <a:srgbClr val="10141A"/>
                          </a:solidFill>
                          <a:latin typeface="Arial"/>
                        </a:rPr>
                        <a:t>1</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tell a costing study from a CEA</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classify any study in two questions</a:t>
                      </a:r>
                    </a:p>
                  </a:txBody>
                  <a:tcPr marL="60000" marR="60000" marT="35000" marB="35000" anchor="t">
                    <a:solidFill>
                      <a:srgbClr val="F4F6F9"/>
                    </a:solidFill>
                  </a:tcPr>
                </a:tc>
              </a:tr>
              <a:tr h="548357">
                <a:tc>
                  <a:txBody>
                    <a:bodyPr wrap="square"/>
                    <a:lstStyle/>
                    <a:p>
                      <a:pPr algn="l">
                        <a:lnSpc>
                          <a:spcPct val="104000"/>
                        </a:lnSpc>
                      </a:pPr>
                      <a:r>
                        <a:rPr sz="2100" b="1" i="0">
                          <a:solidFill>
                            <a:srgbClr val="10141A"/>
                          </a:solidFill>
                          <a:latin typeface="Arial"/>
                        </a:rPr>
                        <a:t>2</a:t>
                      </a:r>
                    </a:p>
                  </a:txBody>
                  <a:tcPr marL="60000" marR="60000" marT="35000" marB="35000" anchor="t">
                    <a:noFill/>
                  </a:tcPr>
                </a:tc>
                <a:tc>
                  <a:txBody>
                    <a:bodyPr wrap="square"/>
                    <a:lstStyle/>
                    <a:p>
                      <a:pPr algn="l">
                        <a:lnSpc>
                          <a:spcPct val="104000"/>
                        </a:lnSpc>
                      </a:pPr>
                      <a:r>
                        <a:rPr sz="2100" b="0" i="0">
                          <a:solidFill>
                            <a:srgbClr val="10141A"/>
                          </a:solidFill>
                          <a:latin typeface="Arial"/>
                        </a:rPr>
                        <a:t>say if ₹54,881 per QALY was good value</a:t>
                      </a:r>
                    </a:p>
                  </a:txBody>
                  <a:tcPr marL="60000" marR="60000" marT="35000" marB="35000" anchor="t">
                    <a:noFill/>
                  </a:tcPr>
                </a:tc>
                <a:tc>
                  <a:txBody>
                    <a:bodyPr wrap="square"/>
                    <a:lstStyle/>
                    <a:p>
                      <a:pPr algn="l">
                        <a:lnSpc>
                          <a:spcPct val="104000"/>
                        </a:lnSpc>
                      </a:pPr>
                      <a:r>
                        <a:rPr sz="2100" b="0" i="0">
                          <a:solidFill>
                            <a:srgbClr val="10141A"/>
                          </a:solidFill>
                          <a:latin typeface="Arial"/>
                        </a:rPr>
                        <a:t>set it against ₹2,12,307, with the caveat</a:t>
                      </a:r>
                    </a:p>
                  </a:txBody>
                  <a:tcPr marL="60000" marR="60000" marT="35000" marB="35000" anchor="t">
                    <a:noFill/>
                  </a:tcPr>
                </a:tc>
              </a:tr>
              <a:tr h="548357">
                <a:tc>
                  <a:txBody>
                    <a:bodyPr wrap="square"/>
                    <a:lstStyle/>
                    <a:p>
                      <a:pPr algn="l">
                        <a:lnSpc>
                          <a:spcPct val="104000"/>
                        </a:lnSpc>
                      </a:pPr>
                      <a:r>
                        <a:rPr sz="2100" b="1" i="0">
                          <a:solidFill>
                            <a:srgbClr val="10141A"/>
                          </a:solidFill>
                          <a:latin typeface="Arial"/>
                        </a:rPr>
                        <a:t>3A</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spot a bad comparator</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frame a decision problem and cost it</a:t>
                      </a:r>
                    </a:p>
                  </a:txBody>
                  <a:tcPr marL="60000" marR="60000" marT="35000" marB="35000" anchor="t">
                    <a:solidFill>
                      <a:srgbClr val="F4F6F9"/>
                    </a:solidFill>
                  </a:tcPr>
                </a:tc>
              </a:tr>
              <a:tr h="548357">
                <a:tc>
                  <a:txBody>
                    <a:bodyPr wrap="square"/>
                    <a:lstStyle/>
                    <a:p>
                      <a:pPr algn="l">
                        <a:lnSpc>
                          <a:spcPct val="104000"/>
                        </a:lnSpc>
                      </a:pPr>
                      <a:r>
                        <a:rPr sz="2100" b="1" i="0">
                          <a:solidFill>
                            <a:srgbClr val="10141A"/>
                          </a:solidFill>
                          <a:latin typeface="Arial"/>
                        </a:rPr>
                        <a:t>3B</a:t>
                      </a:r>
                    </a:p>
                  </a:txBody>
                  <a:tcPr marL="60000" marR="60000" marT="35000" marB="35000" anchor="t">
                    <a:noFill/>
                  </a:tcPr>
                </a:tc>
                <a:tc>
                  <a:txBody>
                    <a:bodyPr wrap="square"/>
                    <a:lstStyle/>
                    <a:p>
                      <a:pPr algn="l">
                        <a:lnSpc>
                          <a:spcPct val="104000"/>
                        </a:lnSpc>
                      </a:pPr>
                      <a:r>
                        <a:rPr sz="2100" b="0" i="0">
                          <a:solidFill>
                            <a:srgbClr val="10141A"/>
                          </a:solidFill>
                          <a:latin typeface="Arial"/>
                        </a:rPr>
                        <a:t>rank more than two options</a:t>
                      </a:r>
                    </a:p>
                  </a:txBody>
                  <a:tcPr marL="60000" marR="60000" marT="35000" marB="35000" anchor="t">
                    <a:noFill/>
                  </a:tcPr>
                </a:tc>
                <a:tc>
                  <a:txBody>
                    <a:bodyPr wrap="square"/>
                    <a:lstStyle/>
                    <a:p>
                      <a:pPr algn="l">
                        <a:lnSpc>
                          <a:spcPct val="104000"/>
                        </a:lnSpc>
                      </a:pPr>
                      <a:r>
                        <a:rPr sz="2100" b="0" i="0">
                          <a:solidFill>
                            <a:srgbClr val="10141A"/>
                          </a:solidFill>
                          <a:latin typeface="Arial"/>
                        </a:rPr>
                        <a:t>find dominance, build a frontier</a:t>
                      </a:r>
                    </a:p>
                  </a:txBody>
                  <a:tcPr marL="60000" marR="60000" marT="35000" marB="35000" anchor="t">
                    <a:noFill/>
                  </a:tcPr>
                </a:tc>
              </a:tr>
              <a:tr h="548358">
                <a:tc>
                  <a:txBody>
                    <a:bodyPr wrap="square"/>
                    <a:lstStyle/>
                    <a:p>
                      <a:pPr algn="l">
                        <a:lnSpc>
                          <a:spcPct val="104000"/>
                        </a:lnSpc>
                      </a:pPr>
                      <a:r>
                        <a:rPr sz="2100" b="1" i="0">
                          <a:solidFill>
                            <a:srgbClr val="10141A"/>
                          </a:solidFill>
                          <a:latin typeface="Arial"/>
                        </a:rPr>
                        <a:t>3C</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say how much to trust any of it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read a tornado, a cloud and a curve</a:t>
                      </a:r>
                    </a:p>
                  </a:txBody>
                  <a:tcPr marL="60000" marR="60000" marT="35000" marB="35000" anchor="t">
                    <a:solidFill>
                      <a:srgbClr val="F4F6F9"/>
                    </a:solidFill>
                  </a:tcPr>
                </a:tc>
              </a:tr>
            </a:tbl>
          </a:graphicData>
        </a:graphic>
      </p:graphicFrame>
      <p:sp>
        <p:nvSpPr>
          <p:cNvPr id="5" name="Rectangle 4"/>
          <p:cNvSpPr/>
          <p:nvPr/>
        </p:nvSpPr>
        <p:spPr>
          <a:xfrm>
            <a:off x="552450" y="4533454"/>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533454"/>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533793"/>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Take home: appraise one Indian evaluation against the eleven principles. Bring the flaw you found.</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5068937" cy="2575024"/>
          </a:xfrm>
          <a:prstGeom prst="rect">
            <a:avLst/>
          </a:prstGeom>
          <a:noFill/>
        </p:spPr>
        <p:txBody>
          <a:bodyPr wrap="square" lIns="0" rIns="0" tIns="0" bIns="0">
            <a:spAutoFit/>
          </a:bodyPr>
          <a:lstStyle/>
          <a:p>
            <a:pPr algn="l" marL="285750" indent="-285750">
              <a:lnSpc>
                <a:spcPct val="120800"/>
              </a:lnSpc>
              <a:spcAft>
                <a:spcPts val="400"/>
              </a:spcAft>
              <a:buAutoNum type="arabicPeriod"/>
            </a:pPr>
            <a:r>
              <a:rPr sz="1400" b="1" i="0">
                <a:solidFill>
                  <a:srgbClr val="10141A"/>
                </a:solidFill>
                <a:latin typeface="Arial"/>
              </a:rPr>
              <a:t>Drummond MF, Sculpher MJ, Claxton K, Stoddart GL, Torrance GW.</a:t>
            </a:r>
            <a:r>
              <a:rPr sz="1400" b="0" i="0">
                <a:solidFill>
                  <a:srgbClr val="47525F"/>
                </a:solidFill>
                <a:latin typeface="Arial"/>
              </a:rPr>
              <a:t> Methods for the Economic Evaluation of Health Care Programmes. 4th ed. Oxford University Press; 2015.</a:t>
            </a:r>
          </a:p>
          <a:p>
            <a:pPr algn="l" marL="285750" indent="-285750">
              <a:lnSpc>
                <a:spcPct val="120800"/>
              </a:lnSpc>
              <a:spcAft>
                <a:spcPts val="400"/>
              </a:spcAft>
              <a:buAutoNum type="arabicPeriod" startAt="2"/>
            </a:pPr>
            <a:r>
              <a:rPr sz="1400" b="1" i="0">
                <a:solidFill>
                  <a:srgbClr val="10141A"/>
                </a:solidFill>
                <a:latin typeface="Arial"/>
              </a:rPr>
              <a:t>Sharma D, Prinja S, Aggarwal AK, Rajsekar K, Bahuguna P.</a:t>
            </a:r>
            <a:r>
              <a:rPr sz="1400" b="0" i="0">
                <a:solidFill>
                  <a:srgbClr val="47525F"/>
                </a:solidFill>
                <a:latin typeface="Arial"/>
              </a:rPr>
              <a:t> Development of the Indian Reference Case for undertaking economic evaluation for health technology assessment. </a:t>
            </a:r>
            <a:r>
              <a:rPr sz="1400" b="0" i="1">
                <a:solidFill>
                  <a:srgbClr val="47525F"/>
                </a:solidFill>
                <a:latin typeface="Arial"/>
              </a:rPr>
              <a:t>Lancet Reg Health Southeast Asia</a:t>
            </a:r>
            <a:r>
              <a:rPr sz="1400" b="0" i="0">
                <a:solidFill>
                  <a:srgbClr val="47525F"/>
                </a:solidFill>
                <a:latin typeface="Arial"/>
              </a:rPr>
              <a:t> 2023;16:100241. PMID 37694178</a:t>
            </a:r>
          </a:p>
          <a:p>
            <a:pPr algn="l" marL="285750" indent="-285750">
              <a:lnSpc>
                <a:spcPct val="120800"/>
              </a:lnSpc>
              <a:spcAft>
                <a:spcPts val="400"/>
              </a:spcAft>
              <a:buAutoNum type="arabicPeriod" startAt="3"/>
            </a:pPr>
            <a:r>
              <a:rPr sz="1400" b="1" i="0">
                <a:solidFill>
                  <a:srgbClr val="10141A"/>
                </a:solidFill>
                <a:latin typeface="Arial"/>
              </a:rPr>
              <a:t>Gupta N, Verma RK, Gupta S, Prinja S.</a:t>
            </a:r>
            <a:r>
              <a:rPr sz="1400" b="0" i="0">
                <a:solidFill>
                  <a:srgbClr val="47525F"/>
                </a:solidFill>
                <a:latin typeface="Arial"/>
              </a:rPr>
              <a:t> Cost effectiveness of trastuzumab for management of breast cancer in India. </a:t>
            </a:r>
            <a:r>
              <a:rPr sz="1400" b="0" i="1">
                <a:solidFill>
                  <a:srgbClr val="47525F"/>
                </a:solidFill>
                <a:latin typeface="Arial"/>
              </a:rPr>
              <a:t>JCO Glob Oncol</a:t>
            </a:r>
            <a:r>
              <a:rPr sz="1400" b="0" i="0">
                <a:solidFill>
                  <a:srgbClr val="47525F"/>
                </a:solidFill>
                <a:latin typeface="Arial"/>
              </a:rPr>
              <a:t> 2020;6:205–16. PMID 32045547</a:t>
            </a:r>
          </a:p>
        </p:txBody>
      </p:sp>
      <p:sp>
        <p:nvSpPr>
          <p:cNvPr id="5" name="TextBox 4"/>
          <p:cNvSpPr txBox="1"/>
          <p:nvPr/>
        </p:nvSpPr>
        <p:spPr>
          <a:xfrm>
            <a:off x="6570613" y="1142050"/>
            <a:ext cx="5068937" cy="2814786"/>
          </a:xfrm>
          <a:prstGeom prst="rect">
            <a:avLst/>
          </a:prstGeom>
          <a:noFill/>
        </p:spPr>
        <p:txBody>
          <a:bodyPr wrap="square" lIns="0" rIns="0" tIns="0" bIns="0">
            <a:spAutoFit/>
          </a:bodyPr>
          <a:lstStyle/>
          <a:p>
            <a:pPr algn="l" marL="285750" indent="-285750">
              <a:lnSpc>
                <a:spcPct val="120800"/>
              </a:lnSpc>
              <a:spcAft>
                <a:spcPts val="400"/>
              </a:spcAft>
              <a:buAutoNum type="arabicPeriod" startAt="4"/>
            </a:pPr>
            <a:r>
              <a:rPr sz="1400" b="1" i="0">
                <a:solidFill>
                  <a:srgbClr val="10141A"/>
                </a:solidFill>
                <a:latin typeface="Arial"/>
              </a:rPr>
              <a:t>Esposito DH, Tate JE, Kang G, Parashar UD.</a:t>
            </a:r>
            <a:r>
              <a:rPr sz="1400" b="0" i="0">
                <a:solidFill>
                  <a:srgbClr val="47525F"/>
                </a:solidFill>
                <a:latin typeface="Arial"/>
              </a:rPr>
              <a:t> Projected impact and cost-effectiveness of a rotavirus vaccination program in India, 2008. </a:t>
            </a:r>
            <a:r>
              <a:rPr sz="1400" b="0" i="1">
                <a:solidFill>
                  <a:srgbClr val="47525F"/>
                </a:solidFill>
                <a:latin typeface="Arial"/>
              </a:rPr>
              <a:t>Clin Infect Dis</a:t>
            </a:r>
            <a:r>
              <a:rPr sz="1400" b="0" i="0">
                <a:solidFill>
                  <a:srgbClr val="47525F"/>
                </a:solidFill>
                <a:latin typeface="Arial"/>
              </a:rPr>
              <a:t> 2011;52(2):171–7. PMID 21288839</a:t>
            </a:r>
          </a:p>
          <a:p>
            <a:pPr algn="l" marL="285750" indent="-285750">
              <a:lnSpc>
                <a:spcPct val="120800"/>
              </a:lnSpc>
              <a:spcAft>
                <a:spcPts val="400"/>
              </a:spcAft>
              <a:buAutoNum type="arabicPeriod" startAt="5"/>
            </a:pPr>
            <a:r>
              <a:rPr sz="1400" b="1" i="0">
                <a:solidFill>
                  <a:srgbClr val="10141A"/>
                </a:solidFill>
                <a:latin typeface="Arial"/>
              </a:rPr>
              <a:t>Shah K, Singh M, Kotwani P, et al.</a:t>
            </a:r>
            <a:r>
              <a:rPr sz="1400" b="0" i="0">
                <a:solidFill>
                  <a:srgbClr val="47525F"/>
                </a:solidFill>
                <a:latin typeface="Arial"/>
              </a:rPr>
              <a:t> Comprehensive league table of cost-utility ratios for health policy decisions in India. </a:t>
            </a:r>
            <a:r>
              <a:rPr sz="1400" b="0" i="1">
                <a:solidFill>
                  <a:srgbClr val="47525F"/>
                </a:solidFill>
                <a:latin typeface="Arial"/>
              </a:rPr>
              <a:t>Front Public Health</a:t>
            </a:r>
            <a:r>
              <a:rPr sz="1400" b="0" i="0">
                <a:solidFill>
                  <a:srgbClr val="47525F"/>
                </a:solidFill>
                <a:latin typeface="Arial"/>
              </a:rPr>
              <a:t> 2022;10:831254. PMID 36311623</a:t>
            </a:r>
          </a:p>
          <a:p>
            <a:pPr algn="l" marL="285750" indent="-285750">
              <a:lnSpc>
                <a:spcPct val="120800"/>
              </a:lnSpc>
              <a:spcAft>
                <a:spcPts val="400"/>
              </a:spcAft>
              <a:buAutoNum type="arabicPeriod" startAt="6"/>
            </a:pPr>
            <a:r>
              <a:rPr sz="1400" b="1" i="0">
                <a:solidFill>
                  <a:srgbClr val="10141A"/>
                </a:solidFill>
                <a:latin typeface="Arial"/>
              </a:rPr>
              <a:t>Chugh Y, Jyani G, Kar SS, Rajsekar K, Prinja S, et al.</a:t>
            </a:r>
            <a:r>
              <a:rPr sz="1400" b="0" i="0">
                <a:solidFill>
                  <a:srgbClr val="47525F"/>
                </a:solidFill>
                <a:latin typeface="Arial"/>
              </a:rPr>
              <a:t> Estimating the willingness-to-pay per quality-adjusted life-year to aid health technology assessment in India. </a:t>
            </a:r>
            <a:r>
              <a:rPr sz="1400" b="0" i="1">
                <a:solidFill>
                  <a:srgbClr val="47525F"/>
                </a:solidFill>
                <a:latin typeface="Arial"/>
              </a:rPr>
              <a:t>Value Health</a:t>
            </a:r>
            <a:r>
              <a:rPr sz="1400" b="0" i="0">
                <a:solidFill>
                  <a:srgbClr val="47525F"/>
                </a:solidFill>
                <a:latin typeface="Arial"/>
              </a:rPr>
              <a:t> 2026;29(3):457–66. PMID 41176029</a:t>
            </a:r>
          </a:p>
        </p:txBody>
      </p:sp>
      <p:sp>
        <p:nvSpPr>
          <p:cNvPr id="6" name="Rectangle 5"/>
          <p:cNvSpPr/>
          <p:nvPr/>
        </p:nvSpPr>
        <p:spPr>
          <a:xfrm>
            <a:off x="552450" y="4101108"/>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4169928"/>
            <a:ext cx="11087100" cy="506790"/>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Parameters in the uncertainty widget are illustrative, chosen to show the mechanism. The trastuzumab figures above are the real Indian example.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