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Session 2 taught them to classify a study. This session starts taking one apart: the choices made before any arithmetic, and therefore where an ICER goes wrong before a single number is computed. Say at the outset that this is the session their group's paper will be judged against, and that the threshold question from this morning stays parked until Session 6.</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Objective 5 has the actual technique in it. Objective 6 is the one they will thank you for in six months.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Reference Case is organised on exactly the same principles as Drummond's Chapter 4. It is not an alternative framework, it is Chapter 4 with Indian defaults filled in. Tell them that, because it makes both documents easier to hold in the head at once.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Flag forward: Session 6 puts up India's league table, 79 studies ranked against each other. This slide is why that table cannot be read straight down the column. Tell them to remember it, and it is why standards came before more studies.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Make them do one out loud for the HPV programme. An ANM (who) gives a single dose of quadrivalent vaccine (does what) to 14-year-old girls (to whom) at government facilities with cold chain (where) from February 2026 (when) once (how often). Ninety seconds, and they will never write a vague aim again.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commonest flaw in the Indian literature and the easiest to spot. Give them the reading habit: find the comparator in the abstract before you read the ICER. If the comparator is "no screening" in a state that already runs opportunistic screening, the ICER is flattering and you know it in thirty seconds.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"Abridged" is doing real work in that phrase. Societal in that it includes what patients bear, abridged in that productivity losses stay out of the base case. Do not let them use the plain word "societal" in a paper or a review without saying which version they mean.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third reason is the interesting one, and it is rarely noticed. Including productivity losses makes a working-age man's disease look more worth treating than an elderly widow's. That is a value judgement, and the Reference Case makes it deliberately rather than by accident. Ask whether they agree. There is a real argument on the other side.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de novo systematic review is often impossible inside a thesis timeline. Using a good existing one, appraised and cited, is explicitly allowed. Say so: it removes a common source of panic for the residents they supervise.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useful test for step 1: if both arms use the same resource in the same quantity, it cancels out of the incremental analysis and need not be costed at all. That insight saves weeks of pointless costing.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 room is comfortable, show the annuitisation factor on the board. If not, the concept is enough. They need to recognise the omission when reading, and to ask for it when supervising.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Six to eight minutes, in pairs. The items that generate argument are the out-of-pocket Pap smear, because they want to call anything patient-borne "indirect", and the lost day of wages, because they want it in the base case. Both arguments are worth having out loud before you resolve them.</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database live if the connection allows. Thirty seconds showing a real unit cost for an outpatient visit at a CHC is worth more than the slide. This is the slide to photograph.</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them what horizon they would defend for the HPV programme, and make them justify it. Lifetime, because mortality differs. Then point out that the same trap runs the other way: a horizon longer than the evidence supports is extrapolation, and it has to be declared and tested. They will meet both errors in print.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point of this slide is that a well-framed clinical evaluation looks exactly like a well-framed programme evaluation. Two things to draw out. The perspective line is the abridged societal perspective in the wild, so they can recognise the phrase in a methods section. And row 4 is unusual and admirable: rather than pick a trial, the authors carried both through and reported both answers. Ask the groups whether their own paper names its effectiveness source at all.</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 last line is the bridge. They have just been told how costing should be done; Session 4 makes them do it for a service they actually run, which is where the principles stop being abstract. The denominator comes in Session 5.</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 for reading out. The annotated version, with the rest of the day's sources, is in handouts/reading-list.html.</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Over tea, ask them to pick the service they will cost: one clinic, one ward round, one diagnostic test. Choosing it in advance saves ten minutes of the next session.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ECONOMIC EVALUATION IN HEALTH · FACULTY WORKSHOP · SESSION 3</a:t>
            </a:r>
          </a:p>
        </p:txBody>
      </p:sp>
      <p:sp>
        <p:nvSpPr>
          <p:cNvPr id="3" name="TextBox 2"/>
          <p:cNvSpPr txBox="1"/>
          <p:nvPr/>
        </p:nvSpPr>
        <p:spPr>
          <a:xfrm>
            <a:off x="914400" y="459673"/>
            <a:ext cx="10363200" cy="1508224"/>
          </a:xfrm>
          <a:prstGeom prst="rect">
            <a:avLst/>
          </a:prstGeom>
          <a:noFill/>
        </p:spPr>
        <p:txBody>
          <a:bodyPr wrap="square" lIns="0" rIns="0" tIns="0" bIns="0">
            <a:spAutoFit/>
          </a:bodyPr>
          <a:lstStyle/>
          <a:p>
            <a:pPr algn="l">
              <a:lnSpc>
                <a:spcPct val="91700"/>
              </a:lnSpc>
              <a:spcAft>
                <a:spcPts val="400"/>
              </a:spcAft>
              <a:buNone/>
            </a:pPr>
            <a:r>
              <a:rPr sz="5400" b="1" i="0" spc="-81">
                <a:solidFill>
                  <a:srgbClr val="162A6C"/>
                </a:solidFill>
                <a:latin typeface="Arial"/>
              </a:rPr>
              <a:t>Principles:</a:t>
            </a:r>
          </a:p>
          <a:p>
            <a:pPr algn="l">
              <a:lnSpc>
                <a:spcPct val="91700"/>
              </a:lnSpc>
              <a:spcAft>
                <a:spcPts val="400"/>
              </a:spcAft>
              <a:buNone/>
            </a:pPr>
            <a:r>
              <a:rPr sz="5400" b="1" i="0" spc="-81">
                <a:solidFill>
                  <a:srgbClr val="162A6C"/>
                </a:solidFill>
                <a:latin typeface="Arial"/>
              </a:rPr>
              <a:t>framing and costs</a:t>
            </a:r>
          </a:p>
        </p:txBody>
      </p:sp>
      <p:sp>
        <p:nvSpPr>
          <p:cNvPr id="4" name="TextBox 3"/>
          <p:cNvSpPr txBox="1"/>
          <p:nvPr/>
        </p:nvSpPr>
        <p:spPr>
          <a:xfrm>
            <a:off x="914400" y="2207808"/>
            <a:ext cx="10363200" cy="1542157"/>
          </a:xfrm>
          <a:prstGeom prst="rect">
            <a:avLst/>
          </a:prstGeom>
          <a:noFill/>
        </p:spPr>
        <p:txBody>
          <a:bodyPr wrap="square" lIns="0" rIns="0" tIns="0" bIns="0">
            <a:spAutoFit/>
          </a:bodyPr>
          <a:lstStyle/>
          <a:p>
            <a:pPr algn="l">
              <a:lnSpc>
                <a:spcPct val="112500"/>
              </a:lnSpc>
              <a:spcAft>
                <a:spcPts val="400"/>
              </a:spcAft>
              <a:buNone/>
            </a:pPr>
            <a:r>
              <a:rPr sz="3000" b="0" i="0">
                <a:solidFill>
                  <a:srgbClr val="47525F"/>
                </a:solidFill>
                <a:latin typeface="Arial"/>
              </a:rPr>
              <a:t>Drummond et al., </a:t>
            </a:r>
            <a:r>
              <a:rPr sz="3000" b="0" i="1">
                <a:solidFill>
                  <a:srgbClr val="47525F"/>
                </a:solidFill>
                <a:latin typeface="Arial"/>
              </a:rPr>
              <a:t>Methods for the Economic Evaluation of Health Care Programmes</a:t>
            </a:r>
            <a:r>
              <a:rPr sz="3000" b="0" i="0">
                <a:solidFill>
                  <a:srgbClr val="47525F"/>
                </a:solidFill>
                <a:latin typeface="Arial"/>
              </a:rPr>
              <a:t>, 4th ed., 2015.</a:t>
            </a:r>
          </a:p>
          <a:p>
            <a:pPr algn="l">
              <a:lnSpc>
                <a:spcPct val="112500"/>
              </a:lnSpc>
              <a:spcAft>
                <a:spcPts val="400"/>
              </a:spcAft>
              <a:buNone/>
            </a:pPr>
            <a:r>
              <a:rPr sz="3000" b="1" i="0">
                <a:solidFill>
                  <a:srgbClr val="10141A"/>
                </a:solidFill>
                <a:latin typeface="Arial"/>
              </a:rPr>
              <a:t>Chapter 4, pages 77 to 123.</a:t>
            </a:r>
          </a:p>
        </p:txBody>
      </p:sp>
      <p:sp>
        <p:nvSpPr>
          <p:cNvPr id="5" name="TextBox 4"/>
          <p:cNvSpPr txBox="1"/>
          <p:nvPr/>
        </p:nvSpPr>
        <p:spPr>
          <a:xfrm>
            <a:off x="914400" y="4029167"/>
            <a:ext cx="103632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Faculty, residents and research project staff · AIIMS Bhopal, 23 September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By the end of this session</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State a </a:t>
            </a:r>
            <a:r>
              <a:rPr sz="2800" b="1" i="0">
                <a:solidFill>
                  <a:srgbClr val="10141A"/>
                </a:solidFill>
                <a:latin typeface="Arial"/>
              </a:rPr>
              <a:t>decision problem</a:t>
            </a:r>
            <a:r>
              <a:rPr sz="2800" b="0" i="0">
                <a:solidFill>
                  <a:srgbClr val="10141A"/>
                </a:solidFill>
                <a:latin typeface="Arial"/>
              </a:rPr>
              <a:t> precisely enough for someone else to model it</a:t>
            </a:r>
          </a:p>
        </p:txBody>
      </p:sp>
      <p:sp>
        <p:nvSpPr>
          <p:cNvPr id="5" name="TextBox 4"/>
          <p:cNvSpPr txBox="1"/>
          <p:nvPr/>
        </p:nvSpPr>
        <p:spPr>
          <a:xfrm>
            <a:off x="1288703" y="224308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Choose a </a:t>
            </a:r>
            <a:r>
              <a:rPr sz="2800" b="1" i="0">
                <a:solidFill>
                  <a:srgbClr val="10141A"/>
                </a:solidFill>
                <a:latin typeface="Arial"/>
              </a:rPr>
              <a:t>comparator</a:t>
            </a:r>
            <a:r>
              <a:rPr sz="2800" b="0" i="0">
                <a:solidFill>
                  <a:srgbClr val="10141A"/>
                </a:solidFill>
                <a:latin typeface="Arial"/>
              </a:rPr>
              <a:t>, and say why a bad one inflates every ICER</a:t>
            </a:r>
          </a:p>
        </p:txBody>
      </p:sp>
      <p:sp>
        <p:nvSpPr>
          <p:cNvPr id="6" name="TextBox 5"/>
          <p:cNvSpPr txBox="1"/>
          <p:nvPr/>
        </p:nvSpPr>
        <p:spPr>
          <a:xfrm>
            <a:off x="1288703" y="3344111"/>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Explain what changes when you change </a:t>
            </a:r>
            <a:r>
              <a:rPr sz="2800" b="1" i="0">
                <a:solidFill>
                  <a:srgbClr val="10141A"/>
                </a:solidFill>
                <a:latin typeface="Arial"/>
              </a:rPr>
              <a:t>perspective</a:t>
            </a:r>
          </a:p>
        </p:txBody>
      </p:sp>
      <p:sp>
        <p:nvSpPr>
          <p:cNvPr id="7" name="TextBox 6"/>
          <p:cNvSpPr txBox="1"/>
          <p:nvPr/>
        </p:nvSpPr>
        <p:spPr>
          <a:xfrm>
            <a:off x="1288703" y="3965617"/>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Choose a </a:t>
            </a:r>
            <a:r>
              <a:rPr sz="2800" b="1" i="0">
                <a:solidFill>
                  <a:srgbClr val="10141A"/>
                </a:solidFill>
                <a:latin typeface="Arial"/>
              </a:rPr>
              <a:t>time horizon</a:t>
            </a:r>
            <a:r>
              <a:rPr sz="2800" b="0" i="0">
                <a:solidFill>
                  <a:srgbClr val="10141A"/>
                </a:solidFill>
                <a:latin typeface="Arial"/>
              </a:rPr>
              <a:t> and defend it</a:t>
            </a:r>
          </a:p>
        </p:txBody>
      </p:sp>
      <p:sp>
        <p:nvSpPr>
          <p:cNvPr id="8" name="TextBox 7"/>
          <p:cNvSpPr txBox="1"/>
          <p:nvPr/>
        </p:nvSpPr>
        <p:spPr>
          <a:xfrm>
            <a:off x="1288703" y="4587123"/>
            <a:ext cx="10350847" cy="479524"/>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Identify, measure and value</a:t>
            </a:r>
            <a:r>
              <a:rPr sz="2800" b="0" i="0">
                <a:solidFill>
                  <a:srgbClr val="10141A"/>
                </a:solidFill>
                <a:latin typeface="Arial"/>
              </a:rPr>
              <a:t> costs, and know which are left out</a:t>
            </a:r>
          </a:p>
        </p:txBody>
      </p:sp>
      <p:sp>
        <p:nvSpPr>
          <p:cNvPr id="9" name="TextBox 8"/>
          <p:cNvSpPr txBox="1"/>
          <p:nvPr/>
        </p:nvSpPr>
        <p:spPr>
          <a:xfrm>
            <a:off x="1288703" y="520863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Name where Indian cost data actually comes from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Our spine for the rest of the day</a:t>
            </a:r>
          </a:p>
        </p:txBody>
      </p:sp>
      <p:sp>
        <p:nvSpPr>
          <p:cNvPr id="4" name="TextBox 3"/>
          <p:cNvSpPr txBox="1"/>
          <p:nvPr/>
        </p:nvSpPr>
        <p:spPr>
          <a:xfrm>
            <a:off x="552450" y="1142050"/>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 </a:t>
            </a:r>
            <a:r>
              <a:rPr sz="2200" b="1" i="0">
                <a:solidFill>
                  <a:srgbClr val="10141A"/>
                </a:solidFill>
                <a:latin typeface="Arial"/>
              </a:rPr>
              <a:t>Indian Reference Case</a:t>
            </a:r>
            <a:r>
              <a:rPr sz="2200" b="0" i="0">
                <a:solidFill>
                  <a:srgbClr val="10141A"/>
                </a:solidFill>
                <a:latin typeface="Arial"/>
              </a:rPr>
              <a:t>: twelve recommendations on eleven principles, written for India by the group behind most of the papers we have cited.</a:t>
            </a:r>
          </a:p>
        </p:txBody>
      </p:sp>
      <p:graphicFrame>
        <p:nvGraphicFramePr>
          <p:cNvPr id="5" name="Table 4"/>
          <p:cNvGraphicFramePr>
            <a:graphicFrameLocks noGrp="1"/>
          </p:cNvGraphicFramePr>
          <p:nvPr/>
        </p:nvGraphicFramePr>
        <p:xfrm>
          <a:off x="552450" y="2083296"/>
          <a:ext cx="11087101" cy="2745135"/>
        </p:xfrm>
        <a:graphic>
          <a:graphicData uri="http://schemas.openxmlformats.org/drawingml/2006/table">
            <a:tbl>
              <a:tblPr firstRow="1">
                <a:tableStyleId>{5C22544A-7EE6-4342-B048-85BDC9FD1C3A}</a:tableStyleId>
              </a:tblPr>
              <a:tblGrid>
                <a:gridCol w="3560713"/>
                <a:gridCol w="4174034"/>
                <a:gridCol w="3352354"/>
              </a:tblGrid>
              <a:tr h="1372567">
                <a:tc>
                  <a:txBody>
                    <a:bodyPr wrap="square"/>
                    <a:lstStyle/>
                    <a:p>
                      <a:pPr algn="l">
                        <a:lnSpc>
                          <a:spcPct val="104000"/>
                        </a:lnSpc>
                      </a:pPr>
                      <a:r>
                        <a:rPr sz="2100" b="1" i="0">
                          <a:solidFill>
                            <a:srgbClr val="FFFFFF"/>
                          </a:solidFill>
                          <a:latin typeface="Arial"/>
                        </a:rPr>
                        <a:t>Session 3, now</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Session 5</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Session 8</a:t>
                      </a:r>
                    </a:p>
                  </a:txBody>
                  <a:tcPr marL="60000" marR="60000" marT="35000" marB="35000" anchor="t">
                    <a:solidFill>
                      <a:srgbClr val="162A6C"/>
                    </a:solidFill>
                  </a:tcPr>
                </a:tc>
              </a:tr>
              <a:tr h="1372568">
                <a:tc>
                  <a:txBody>
                    <a:bodyPr wrap="square"/>
                    <a:lstStyle/>
                    <a:p>
                      <a:pPr algn="l">
                        <a:lnSpc>
                          <a:spcPct val="104000"/>
                        </a:lnSpc>
                      </a:pPr>
                      <a:r>
                        <a:rPr sz="2100" b="0" i="0">
                          <a:solidFill>
                            <a:srgbClr val="10141A"/>
                          </a:solidFill>
                          <a:latin typeface="Arial"/>
                        </a:rPr>
                        <a:t>1 Decision problem</a:t>
                      </a:r>
                    </a:p>
                    <a:p>
                      <a:pPr algn="l">
                        <a:lnSpc>
                          <a:spcPct val="104000"/>
                        </a:lnSpc>
                      </a:pPr>
                      <a:r>
                        <a:rPr sz="2100" b="0" i="0">
                          <a:solidFill>
                            <a:srgbClr val="10141A"/>
                          </a:solidFill>
                          <a:latin typeface="Arial"/>
                        </a:rPr>
                        <a:t>2 Comparator</a:t>
                      </a:r>
                    </a:p>
                    <a:p>
                      <a:pPr algn="l">
                        <a:lnSpc>
                          <a:spcPct val="104000"/>
                        </a:lnSpc>
                      </a:pPr>
                      <a:r>
                        <a:rPr sz="2100" b="0" i="0">
                          <a:solidFill>
                            <a:srgbClr val="10141A"/>
                          </a:solidFill>
                          <a:latin typeface="Arial"/>
                        </a:rPr>
                        <a:t>3 Perspective</a:t>
                      </a:r>
                    </a:p>
                    <a:p>
                      <a:pPr algn="l">
                        <a:lnSpc>
                          <a:spcPct val="104000"/>
                        </a:lnSpc>
                      </a:pPr>
                      <a:r>
                        <a:rPr sz="2100" b="0" i="0">
                          <a:solidFill>
                            <a:srgbClr val="10141A"/>
                          </a:solidFill>
                          <a:latin typeface="Arial"/>
                        </a:rPr>
                        <a:t>4 Effectiveness evidence</a:t>
                      </a:r>
                    </a:p>
                    <a:p>
                      <a:pPr algn="l">
                        <a:lnSpc>
                          <a:spcPct val="104000"/>
                        </a:lnSpc>
                      </a:pPr>
                      <a:r>
                        <a:rPr sz="2100" b="0" i="0">
                          <a:solidFill>
                            <a:srgbClr val="10141A"/>
                          </a:solidFill>
                          <a:latin typeface="Arial"/>
                        </a:rPr>
                        <a:t>5 Costs</a:t>
                      </a:r>
                    </a:p>
                    <a:p>
                      <a:pPr algn="l">
                        <a:lnSpc>
                          <a:spcPct val="104000"/>
                        </a:lnSpc>
                      </a:pPr>
                      <a:r>
                        <a:rPr sz="2100" b="0" i="0">
                          <a:solidFill>
                            <a:srgbClr val="10141A"/>
                          </a:solidFill>
                          <a:latin typeface="Arial"/>
                        </a:rPr>
                        <a:t>7 Time horizon</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6 Measuring health outcomes</a:t>
                      </a:r>
                    </a:p>
                    <a:p>
                      <a:pPr algn="l">
                        <a:lnSpc>
                          <a:spcPct val="104000"/>
                        </a:lnSpc>
                      </a:pPr>
                      <a:r>
                        <a:rPr sz="2100" b="0" i="0">
                          <a:solidFill>
                            <a:srgbClr val="10141A"/>
                          </a:solidFill>
                          <a:latin typeface="Arial"/>
                        </a:rPr>
                        <a:t>8 Discounting</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9 Heterogeneity</a:t>
                      </a:r>
                    </a:p>
                    <a:p>
                      <a:pPr algn="l">
                        <a:lnSpc>
                          <a:spcPct val="104000"/>
                        </a:lnSpc>
                      </a:pPr>
                      <a:r>
                        <a:rPr sz="2100" b="0" i="0">
                          <a:solidFill>
                            <a:srgbClr val="10141A"/>
                          </a:solidFill>
                          <a:latin typeface="Arial"/>
                        </a:rPr>
                        <a:t>10 Uncertainty analysis</a:t>
                      </a:r>
                    </a:p>
                    <a:p>
                      <a:pPr algn="l">
                        <a:lnSpc>
                          <a:spcPct val="104000"/>
                        </a:lnSpc>
                      </a:pPr>
                      <a:r>
                        <a:rPr sz="2100" b="0" i="0">
                          <a:solidFill>
                            <a:srgbClr val="10141A"/>
                          </a:solidFill>
                          <a:latin typeface="Arial"/>
                        </a:rPr>
                        <a:t>11 Equity</a:t>
                      </a:r>
                    </a:p>
                    <a:p>
                      <a:pPr algn="l">
                        <a:lnSpc>
                          <a:spcPct val="104000"/>
                        </a:lnSpc>
                      </a:pPr>
                      <a:r>
                        <a:rPr sz="2100" b="0" i="0">
                          <a:solidFill>
                            <a:srgbClr val="10141A"/>
                          </a:solidFill>
                          <a:latin typeface="Arial"/>
                        </a:rPr>
                        <a:t>12 Presentation</a:t>
                      </a:r>
                    </a:p>
                  </a:txBody>
                  <a:tcPr marL="60000" marR="60000" marT="35000" marB="35000" anchor="t">
                    <a:solidFill>
                      <a:srgbClr val="F4F6F9"/>
                    </a:solidFill>
                  </a:tcPr>
                </a:tc>
              </a:tr>
            </a:tbl>
          </a:graphicData>
        </a:graphic>
      </p:graphicFrame>
      <p:sp>
        <p:nvSpPr>
          <p:cNvPr id="6" name="Rectangle 5"/>
          <p:cNvSpPr/>
          <p:nvPr/>
        </p:nvSpPr>
        <p:spPr>
          <a:xfrm>
            <a:off x="552450" y="4909691"/>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4909691"/>
            <a:ext cx="57150" cy="53667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4910031"/>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This is the checklist your examiner will use.</a:t>
            </a:r>
          </a:p>
        </p:txBody>
      </p:sp>
      <p:sp>
        <p:nvSpPr>
          <p:cNvPr id="9" name="Rectangle 8"/>
          <p:cNvSpPr/>
          <p:nvPr/>
        </p:nvSpPr>
        <p:spPr>
          <a:xfrm>
            <a:off x="552450" y="5629424"/>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52450" y="5698244"/>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Sharma, Prinja et al., </a:t>
            </a:r>
            <a:r>
              <a:rPr sz="1400" b="0" i="1">
                <a:solidFill>
                  <a:srgbClr val="75808D"/>
                </a:solidFill>
                <a:latin typeface="Arial"/>
              </a:rPr>
              <a:t>Lancet Reg Health Southeast Asia</a:t>
            </a:r>
            <a:r>
              <a:rPr sz="1400" b="0" i="0">
                <a:solidFill>
                  <a:srgbClr val="75808D"/>
                </a:solidFill>
                <a:latin typeface="Arial"/>
              </a:rPr>
              <a:t>, 2023.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Why it had to be written</a:t>
            </a:r>
          </a:p>
        </p:txBody>
      </p:sp>
      <p:sp>
        <p:nvSpPr>
          <p:cNvPr id="4" name="TextBox 3"/>
          <p:cNvSpPr txBox="1"/>
          <p:nvPr/>
        </p:nvSpPr>
        <p:spPr>
          <a:xfrm>
            <a:off x="552450" y="1142050"/>
            <a:ext cx="11087100" cy="994470"/>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A systematic review of Indian evaluations found analysts making different choices on the same questions:</a:t>
            </a:r>
          </a:p>
        </p:txBody>
      </p:sp>
      <p:graphicFrame>
        <p:nvGraphicFramePr>
          <p:cNvPr id="5" name="Table 4"/>
          <p:cNvGraphicFramePr>
            <a:graphicFrameLocks noGrp="1"/>
          </p:cNvGraphicFramePr>
          <p:nvPr/>
        </p:nvGraphicFramePr>
        <p:xfrm>
          <a:off x="552450" y="2334071"/>
          <a:ext cx="11087100" cy="2150715"/>
        </p:xfrm>
        <a:graphic>
          <a:graphicData uri="http://schemas.openxmlformats.org/drawingml/2006/table">
            <a:tbl>
              <a:tblPr firstRow="1">
                <a:tableStyleId>{5C22544A-7EE6-4342-B048-85BDC9FD1C3A}</a:tableStyleId>
              </a:tblPr>
              <a:tblGrid>
                <a:gridCol w="3383905"/>
                <a:gridCol w="7703195"/>
              </a:tblGrid>
              <a:tr h="537678">
                <a:tc>
                  <a:txBody>
                    <a:bodyPr wrap="square"/>
                    <a:lstStyle/>
                    <a:p>
                      <a:pPr algn="l">
                        <a:lnSpc>
                          <a:spcPct val="104000"/>
                        </a:lnSpc>
                      </a:pPr>
                      <a:r>
                        <a:rPr sz="2100" b="1" i="0">
                          <a:solidFill>
                            <a:srgbClr val="FFFFFF"/>
                          </a:solidFill>
                          <a:latin typeface="Arial"/>
                        </a:rPr>
                        <a:t>Principle</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What Indian studies actually did</a:t>
                      </a:r>
                    </a:p>
                  </a:txBody>
                  <a:tcPr marL="60000" marR="60000" marT="35000" marB="35000" anchor="t">
                    <a:solidFill>
                      <a:srgbClr val="162A6C"/>
                    </a:solidFill>
                  </a:tcPr>
                </a:tc>
              </a:tr>
              <a:tr h="537678">
                <a:tc>
                  <a:txBody>
                    <a:bodyPr wrap="square"/>
                    <a:lstStyle/>
                    <a:p>
                      <a:pPr algn="l">
                        <a:lnSpc>
                          <a:spcPct val="104000"/>
                        </a:lnSpc>
                      </a:pPr>
                      <a:r>
                        <a:rPr sz="2100" b="1" i="0">
                          <a:solidFill>
                            <a:srgbClr val="10141A"/>
                          </a:solidFill>
                          <a:latin typeface="Arial"/>
                        </a:rPr>
                        <a:t>Perspective</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payer 48%, societal 38%, the rest unstated</a:t>
                      </a:r>
                    </a:p>
                  </a:txBody>
                  <a:tcPr marL="60000" marR="60000" marT="35000" marB="35000" anchor="t">
                    <a:solidFill>
                      <a:srgbClr val="F4F6F9"/>
                    </a:solidFill>
                  </a:tcPr>
                </a:tc>
              </a:tr>
              <a:tr h="537678">
                <a:tc>
                  <a:txBody>
                    <a:bodyPr wrap="square"/>
                    <a:lstStyle/>
                    <a:p>
                      <a:pPr algn="l">
                        <a:lnSpc>
                          <a:spcPct val="104000"/>
                        </a:lnSpc>
                      </a:pPr>
                      <a:r>
                        <a:rPr sz="2100" b="1" i="0">
                          <a:solidFill>
                            <a:srgbClr val="10141A"/>
                          </a:solidFill>
                          <a:latin typeface="Arial"/>
                        </a:rPr>
                        <a:t>Time horizon</a:t>
                      </a:r>
                    </a:p>
                  </a:txBody>
                  <a:tcPr marL="60000" marR="60000" marT="35000" marB="35000" anchor="t">
                    <a:noFill/>
                  </a:tcPr>
                </a:tc>
                <a:tc>
                  <a:txBody>
                    <a:bodyPr wrap="square"/>
                    <a:lstStyle/>
                    <a:p>
                      <a:pPr algn="l">
                        <a:lnSpc>
                          <a:spcPct val="104000"/>
                        </a:lnSpc>
                      </a:pPr>
                      <a:r>
                        <a:rPr sz="2100" b="0" i="0">
                          <a:solidFill>
                            <a:srgbClr val="10141A"/>
                          </a:solidFill>
                          <a:latin typeface="Arial"/>
                        </a:rPr>
                        <a:t>short 38%, medium 27%, lifetime 17%</a:t>
                      </a:r>
                    </a:p>
                  </a:txBody>
                  <a:tcPr marL="60000" marR="60000" marT="35000" marB="35000" anchor="t">
                    <a:noFill/>
                  </a:tcPr>
                </a:tc>
              </a:tr>
              <a:tr h="537681">
                <a:tc>
                  <a:txBody>
                    <a:bodyPr wrap="square"/>
                    <a:lstStyle/>
                    <a:p>
                      <a:pPr algn="l">
                        <a:lnSpc>
                          <a:spcPct val="104000"/>
                        </a:lnSpc>
                      </a:pPr>
                      <a:r>
                        <a:rPr sz="2100" b="1" i="0">
                          <a:solidFill>
                            <a:srgbClr val="10141A"/>
                          </a:solidFill>
                          <a:latin typeface="Arial"/>
                        </a:rPr>
                        <a:t>Outcome measure</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QALYs 29%, DALYs 9%, clinical outcomes 20%</a:t>
                      </a:r>
                    </a:p>
                  </a:txBody>
                  <a:tcPr marL="60000" marR="60000" marT="35000" marB="35000" anchor="t">
                    <a:solidFill>
                      <a:srgbClr val="F4F6F9"/>
                    </a:solidFill>
                  </a:tcPr>
                </a:tc>
              </a:tr>
            </a:tbl>
          </a:graphicData>
        </a:graphic>
      </p:graphicFrame>
      <p:sp>
        <p:nvSpPr>
          <p:cNvPr id="6" name="Rectangle 5"/>
          <p:cNvSpPr/>
          <p:nvPr/>
        </p:nvSpPr>
        <p:spPr>
          <a:xfrm>
            <a:off x="552450" y="460682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4606826"/>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460716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Differences in method produce differences in ICER that have nothing to do with the interventions.</a:t>
            </a:r>
          </a:p>
        </p:txBody>
      </p:sp>
      <p:sp>
        <p:nvSpPr>
          <p:cNvPr id="9" name="Rectangle 8"/>
          <p:cNvSpPr/>
          <p:nvPr/>
        </p:nvSpPr>
        <p:spPr>
          <a:xfrm>
            <a:off x="552450" y="5822752"/>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52450" y="5891572"/>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Reported in Sharma et al., 2023, from Prinja et al., </a:t>
            </a:r>
            <a:r>
              <a:rPr sz="1400" b="0" i="1">
                <a:solidFill>
                  <a:srgbClr val="75808D"/>
                </a:solidFill>
                <a:latin typeface="Arial"/>
              </a:rPr>
              <a:t>Applied Health Economics and Health Policy</a:t>
            </a:r>
            <a:r>
              <a:rPr sz="1400" b="0" i="0">
                <a:solidFill>
                  <a:srgbClr val="75808D"/>
                </a:solidFill>
                <a:latin typeface="Arial"/>
              </a:rPr>
              <a:t>, 2015.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1860" b="1" i="0" spc="-15">
                <a:solidFill>
                  <a:srgbClr val="FFFFFF"/>
                </a:solidFill>
                <a:latin typeface="Arial"/>
              </a:rPr>
              <a:t>1</a:t>
            </a:r>
            <a:r>
              <a:rPr sz="3000" b="1" i="0" spc="-15">
                <a:solidFill>
                  <a:srgbClr val="FFFFFF"/>
                </a:solidFill>
                <a:latin typeface="Arial"/>
              </a:rPr>
              <a:t> The decision problem</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Most papers say "to assess the cost-effectiveness of X". That is a title, not a decision problem.</a:t>
            </a:r>
          </a:p>
        </p:txBody>
      </p:sp>
      <p:sp>
        <p:nvSpPr>
          <p:cNvPr id="5" name="TextBox 4"/>
          <p:cNvSpPr txBox="1"/>
          <p:nvPr/>
        </p:nvSpPr>
        <p:spPr>
          <a:xfrm>
            <a:off x="552450" y="2360506"/>
            <a:ext cx="11087100" cy="497235"/>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The Reference Case asks you to answer six questions:</a:t>
            </a:r>
          </a:p>
        </p:txBody>
      </p:sp>
      <p:sp>
        <p:nvSpPr>
          <p:cNvPr id="6" name="Rectangle 5"/>
          <p:cNvSpPr/>
          <p:nvPr/>
        </p:nvSpPr>
        <p:spPr>
          <a:xfrm>
            <a:off x="552450" y="3055293"/>
            <a:ext cx="3589139" cy="69398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3055293"/>
            <a:ext cx="38100" cy="69398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65620" y="3195170"/>
            <a:ext cx="3162800" cy="534108"/>
          </a:xfrm>
          <a:prstGeom prst="rect">
            <a:avLst/>
          </a:prstGeom>
          <a:noFill/>
        </p:spPr>
        <p:txBody>
          <a:bodyPr wrap="square" lIns="0" rIns="0" tIns="0" bIns="0">
            <a:spAutoFit/>
          </a:bodyPr>
          <a:lstStyle/>
          <a:p>
            <a:pPr algn="ctr">
              <a:lnSpc>
                <a:spcPct val="83300"/>
              </a:lnSpc>
              <a:spcAft>
                <a:spcPts val="0"/>
              </a:spcAft>
              <a:buNone/>
            </a:pPr>
            <a:r>
              <a:rPr sz="2800" b="1" i="0">
                <a:solidFill>
                  <a:srgbClr val="10141A"/>
                </a:solidFill>
                <a:latin typeface="Arial"/>
              </a:rPr>
              <a:t>who</a:t>
            </a:r>
          </a:p>
        </p:txBody>
      </p:sp>
      <p:sp>
        <p:nvSpPr>
          <p:cNvPr id="9" name="Rectangle 8"/>
          <p:cNvSpPr/>
          <p:nvPr/>
        </p:nvSpPr>
        <p:spPr>
          <a:xfrm>
            <a:off x="4301430" y="3055293"/>
            <a:ext cx="3589139" cy="69398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01430" y="3055293"/>
            <a:ext cx="38100" cy="69398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14600" y="3195170"/>
            <a:ext cx="3162800" cy="534108"/>
          </a:xfrm>
          <a:prstGeom prst="rect">
            <a:avLst/>
          </a:prstGeom>
          <a:noFill/>
        </p:spPr>
        <p:txBody>
          <a:bodyPr wrap="square" lIns="0" rIns="0" tIns="0" bIns="0">
            <a:spAutoFit/>
          </a:bodyPr>
          <a:lstStyle/>
          <a:p>
            <a:pPr algn="ctr">
              <a:lnSpc>
                <a:spcPct val="83300"/>
              </a:lnSpc>
              <a:spcAft>
                <a:spcPts val="0"/>
              </a:spcAft>
              <a:buNone/>
            </a:pPr>
            <a:r>
              <a:rPr sz="2800" b="1" i="0">
                <a:solidFill>
                  <a:srgbClr val="10141A"/>
                </a:solidFill>
                <a:latin typeface="Arial"/>
              </a:rPr>
              <a:t>does what</a:t>
            </a:r>
          </a:p>
        </p:txBody>
      </p:sp>
      <p:sp>
        <p:nvSpPr>
          <p:cNvPr id="12" name="Rectangle 11"/>
          <p:cNvSpPr/>
          <p:nvPr/>
        </p:nvSpPr>
        <p:spPr>
          <a:xfrm>
            <a:off x="8050411" y="3055293"/>
            <a:ext cx="3589139" cy="69398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50411" y="3055293"/>
            <a:ext cx="38100" cy="69398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63580" y="3195170"/>
            <a:ext cx="3162800" cy="534108"/>
          </a:xfrm>
          <a:prstGeom prst="rect">
            <a:avLst/>
          </a:prstGeom>
          <a:noFill/>
        </p:spPr>
        <p:txBody>
          <a:bodyPr wrap="square" lIns="0" rIns="0" tIns="0" bIns="0">
            <a:spAutoFit/>
          </a:bodyPr>
          <a:lstStyle/>
          <a:p>
            <a:pPr algn="ctr">
              <a:lnSpc>
                <a:spcPct val="83300"/>
              </a:lnSpc>
              <a:spcAft>
                <a:spcPts val="0"/>
              </a:spcAft>
              <a:buNone/>
            </a:pPr>
            <a:r>
              <a:rPr sz="2800" b="1" i="0">
                <a:solidFill>
                  <a:srgbClr val="10141A"/>
                </a:solidFill>
                <a:latin typeface="Arial"/>
              </a:rPr>
              <a:t>to whom</a:t>
            </a:r>
          </a:p>
        </p:txBody>
      </p:sp>
      <p:sp>
        <p:nvSpPr>
          <p:cNvPr id="15" name="Rectangle 14"/>
          <p:cNvSpPr/>
          <p:nvPr/>
        </p:nvSpPr>
        <p:spPr>
          <a:xfrm>
            <a:off x="552450" y="3909120"/>
            <a:ext cx="3589139" cy="69398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52450" y="3909120"/>
            <a:ext cx="38100" cy="69398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65620" y="4048997"/>
            <a:ext cx="3162800" cy="534108"/>
          </a:xfrm>
          <a:prstGeom prst="rect">
            <a:avLst/>
          </a:prstGeom>
          <a:noFill/>
        </p:spPr>
        <p:txBody>
          <a:bodyPr wrap="square" lIns="0" rIns="0" tIns="0" bIns="0">
            <a:spAutoFit/>
          </a:bodyPr>
          <a:lstStyle/>
          <a:p>
            <a:pPr algn="ctr">
              <a:lnSpc>
                <a:spcPct val="83300"/>
              </a:lnSpc>
              <a:spcAft>
                <a:spcPts val="0"/>
              </a:spcAft>
              <a:buNone/>
            </a:pPr>
            <a:r>
              <a:rPr sz="2800" b="1" i="0">
                <a:solidFill>
                  <a:srgbClr val="10141A"/>
                </a:solidFill>
                <a:latin typeface="Arial"/>
              </a:rPr>
              <a:t>where</a:t>
            </a:r>
          </a:p>
        </p:txBody>
      </p:sp>
      <p:sp>
        <p:nvSpPr>
          <p:cNvPr id="18" name="Rectangle 17"/>
          <p:cNvSpPr/>
          <p:nvPr/>
        </p:nvSpPr>
        <p:spPr>
          <a:xfrm>
            <a:off x="4301430" y="3909120"/>
            <a:ext cx="3589139" cy="69398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4301430" y="3909120"/>
            <a:ext cx="38100" cy="69398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514600" y="4048997"/>
            <a:ext cx="3162800" cy="534108"/>
          </a:xfrm>
          <a:prstGeom prst="rect">
            <a:avLst/>
          </a:prstGeom>
          <a:noFill/>
        </p:spPr>
        <p:txBody>
          <a:bodyPr wrap="square" lIns="0" rIns="0" tIns="0" bIns="0">
            <a:spAutoFit/>
          </a:bodyPr>
          <a:lstStyle/>
          <a:p>
            <a:pPr algn="ctr">
              <a:lnSpc>
                <a:spcPct val="83300"/>
              </a:lnSpc>
              <a:spcAft>
                <a:spcPts val="0"/>
              </a:spcAft>
              <a:buNone/>
            </a:pPr>
            <a:r>
              <a:rPr sz="2800" b="1" i="0">
                <a:solidFill>
                  <a:srgbClr val="10141A"/>
                </a:solidFill>
                <a:latin typeface="Arial"/>
              </a:rPr>
              <a:t>when</a:t>
            </a:r>
          </a:p>
        </p:txBody>
      </p:sp>
      <p:sp>
        <p:nvSpPr>
          <p:cNvPr id="21" name="Rectangle 20"/>
          <p:cNvSpPr/>
          <p:nvPr/>
        </p:nvSpPr>
        <p:spPr>
          <a:xfrm>
            <a:off x="8050411" y="3909120"/>
            <a:ext cx="3589139" cy="693986"/>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8050411" y="3909120"/>
            <a:ext cx="38100" cy="693986"/>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263580" y="4048997"/>
            <a:ext cx="3162800" cy="534108"/>
          </a:xfrm>
          <a:prstGeom prst="rect">
            <a:avLst/>
          </a:prstGeom>
          <a:noFill/>
        </p:spPr>
        <p:txBody>
          <a:bodyPr wrap="square" lIns="0" rIns="0" tIns="0" bIns="0">
            <a:spAutoFit/>
          </a:bodyPr>
          <a:lstStyle/>
          <a:p>
            <a:pPr algn="ctr">
              <a:lnSpc>
                <a:spcPct val="83300"/>
              </a:lnSpc>
              <a:spcAft>
                <a:spcPts val="0"/>
              </a:spcAft>
              <a:buNone/>
            </a:pPr>
            <a:r>
              <a:rPr sz="2800" b="1" i="0">
                <a:solidFill>
                  <a:srgbClr val="10141A"/>
                </a:solidFill>
                <a:latin typeface="Arial"/>
              </a:rPr>
              <a:t>how often</a:t>
            </a:r>
          </a:p>
        </p:txBody>
      </p:sp>
      <p:sp>
        <p:nvSpPr>
          <p:cNvPr id="24" name="TextBox 23"/>
          <p:cNvSpPr txBox="1"/>
          <p:nvPr/>
        </p:nvSpPr>
        <p:spPr>
          <a:xfrm>
            <a:off x="552450" y="4722706"/>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Plus the policy question, the condition, the setting, the target population, and any subgroup whose costs or effects will differ. Identify those subgroups </a:t>
            </a:r>
            <a:r>
              <a:rPr sz="2200" b="0" i="1">
                <a:solidFill>
                  <a:srgbClr val="47525F"/>
                </a:solidFill>
                <a:latin typeface="Arial"/>
              </a:rPr>
              <a:t>now</a:t>
            </a:r>
            <a:r>
              <a:rPr sz="2200" b="0" i="0">
                <a:solidFill>
                  <a:srgbClr val="47525F"/>
                </a:solidFill>
                <a:latin typeface="Arial"/>
              </a:rPr>
              <a:t>, not after the results.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1860" b="1" i="0" spc="-15">
                <a:solidFill>
                  <a:srgbClr val="FFFFFF"/>
                </a:solidFill>
                <a:latin typeface="Arial"/>
              </a:rPr>
              <a:t>2</a:t>
            </a:r>
            <a:r>
              <a:rPr sz="3000" b="1" i="0" spc="-15">
                <a:solidFill>
                  <a:srgbClr val="FFFFFF"/>
                </a:solidFill>
                <a:latin typeface="Arial"/>
              </a:rPr>
              <a:t> The comparator</a:t>
            </a:r>
          </a:p>
        </p:txBody>
      </p:sp>
      <p:sp>
        <p:nvSpPr>
          <p:cNvPr id="4" name="Rectangle 3"/>
          <p:cNvSpPr/>
          <p:nvPr/>
        </p:nvSpPr>
        <p:spPr>
          <a:xfrm>
            <a:off x="552450" y="116205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76189" y="116239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"Any alternative will look good if it is compared to something that is sufficiently bad."</a:t>
            </a:r>
          </a:p>
        </p:txBody>
      </p:sp>
      <p:sp>
        <p:nvSpPr>
          <p:cNvPr id="7" name="TextBox 6"/>
          <p:cNvSpPr txBox="1"/>
          <p:nvPr/>
        </p:nvSpPr>
        <p:spPr>
          <a:xfrm>
            <a:off x="552450" y="2357976"/>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Indian Reference Case, on why comparator choice matters</a:t>
            </a:r>
          </a:p>
        </p:txBody>
      </p:sp>
      <p:sp>
        <p:nvSpPr>
          <p:cNvPr id="8" name="TextBox 7"/>
          <p:cNvSpPr txBox="1"/>
          <p:nvPr/>
        </p:nvSpPr>
        <p:spPr>
          <a:xfrm>
            <a:off x="552450" y="2926350"/>
            <a:ext cx="11087100" cy="1988939"/>
          </a:xfrm>
          <a:prstGeom prst="rect">
            <a:avLst/>
          </a:prstGeom>
          <a:noFill/>
        </p:spPr>
        <p:txBody>
          <a:bodyPr wrap="square" lIns="0" rIns="0" tIns="0" bIns="0">
            <a:spAutoFit/>
          </a:bodyPr>
          <a:lstStyle/>
          <a:p>
            <a:pPr algn="l">
              <a:lnSpc>
                <a:spcPct val="116700"/>
              </a:lnSpc>
              <a:spcAft>
                <a:spcPts val="0"/>
              </a:spcAft>
              <a:buNone/>
            </a:pPr>
            <a:r>
              <a:rPr sz="2800" b="1" i="0">
                <a:solidFill>
                  <a:srgbClr val="10141A"/>
                </a:solidFill>
                <a:latin typeface="Arial"/>
              </a:rPr>
              <a:t>The recommendation:</a:t>
            </a:r>
            <a:r>
              <a:rPr sz="2800" b="0" i="0">
                <a:solidFill>
                  <a:srgbClr val="10141A"/>
                </a:solidFill>
                <a:latin typeface="Arial"/>
              </a:rPr>
              <a:t> compare against </a:t>
            </a:r>
            <a:r>
              <a:rPr sz="2800" b="0" i="1">
                <a:solidFill>
                  <a:srgbClr val="10141A"/>
                </a:solidFill>
                <a:latin typeface="Arial"/>
              </a:rPr>
              <a:t>current practice in use</a:t>
            </a:r>
            <a:r>
              <a:rPr sz="2800" b="0" i="0">
                <a:solidFill>
                  <a:srgbClr val="10141A"/>
                </a:solidFill>
                <a:latin typeface="Arial"/>
              </a:rPr>
              <a:t>. What the standard treatment guidelines say, or what is most widely used. Not the weakest option, and not "do nothing" unless doing nothing is genuinely what happens now.</a:t>
            </a:r>
          </a:p>
        </p:txBody>
      </p:sp>
      <p:sp>
        <p:nvSpPr>
          <p:cNvPr id="9" name="TextBox 8"/>
          <p:cNvSpPr txBox="1"/>
          <p:nvPr/>
        </p:nvSpPr>
        <p:spPr>
          <a:xfrm>
            <a:off x="552450" y="5092841"/>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Where a health benefit package is involved, the comparator is whatever the new intervention would replace inside it. Comparators need not be alike: a drug can be compared with surgery if they serve the same purpose.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1860" b="1" i="0" spc="-15">
                <a:solidFill>
                  <a:srgbClr val="FFFFFF"/>
                </a:solidFill>
                <a:latin typeface="Arial"/>
              </a:rPr>
              <a:t>3</a:t>
            </a:r>
            <a:r>
              <a:rPr sz="3000" b="1" i="0" spc="-15">
                <a:solidFill>
                  <a:srgbClr val="FFFFFF"/>
                </a:solidFill>
                <a:latin typeface="Arial"/>
              </a:rPr>
              <a:t> Perspective: whose costs count?</a:t>
            </a:r>
          </a:p>
        </p:txBody>
      </p:sp>
      <p:graphicFrame>
        <p:nvGraphicFramePr>
          <p:cNvPr id="4" name="Table 3"/>
          <p:cNvGraphicFramePr>
            <a:graphicFrameLocks noGrp="1"/>
          </p:cNvGraphicFramePr>
          <p:nvPr/>
        </p:nvGraphicFramePr>
        <p:xfrm>
          <a:off x="552450" y="1162050"/>
          <a:ext cx="11087099" cy="3290143"/>
        </p:xfrm>
        <a:graphic>
          <a:graphicData uri="http://schemas.openxmlformats.org/drawingml/2006/table">
            <a:tbl>
              <a:tblPr firstRow="1">
                <a:tableStyleId>{5C22544A-7EE6-4342-B048-85BDC9FD1C3A}</a:tableStyleId>
              </a:tblPr>
              <a:tblGrid>
                <a:gridCol w="6288137"/>
                <a:gridCol w="2355800"/>
                <a:gridCol w="2443162"/>
              </a:tblGrid>
              <a:tr h="548357">
                <a:tc>
                  <a:txBody>
                    <a:bodyPr wrap="square"/>
                    <a:lstStyle/>
                    <a:p>
                      <a:pPr algn="l">
                        <a:lnSpc>
                          <a:spcPct val="104000"/>
                        </a:lnSpc>
                      </a:pPr>
                      <a:r>
                        <a:rPr sz="2100" b="1" i="0">
                          <a:solidFill>
                            <a:srgbClr val="FFFFFF"/>
                          </a:solidFill>
                          <a:latin typeface="Arial"/>
                        </a:rPr>
                        <a:t>Cost item</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Healthcare payer</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Abridged societal</a:t>
                      </a:r>
                    </a:p>
                  </a:txBody>
                  <a:tcPr marL="60000" marR="60000" marT="35000" marB="35000" anchor="t">
                    <a:solidFill>
                      <a:srgbClr val="162A6C"/>
                    </a:solidFill>
                  </a:tcPr>
                </a:tc>
              </a:tr>
              <a:tr h="548357">
                <a:tc>
                  <a:txBody>
                    <a:bodyPr wrap="square"/>
                    <a:lstStyle/>
                    <a:p>
                      <a:pPr algn="l">
                        <a:lnSpc>
                          <a:spcPct val="104000"/>
                        </a:lnSpc>
                      </a:pPr>
                      <a:r>
                        <a:rPr sz="2100" b="0" i="0">
                          <a:solidFill>
                            <a:srgbClr val="10141A"/>
                          </a:solidFill>
                          <a:latin typeface="Arial"/>
                        </a:rPr>
                        <a:t>Drugs, staff time, equipment, overheads</a:t>
                      </a:r>
                    </a:p>
                  </a:txBody>
                  <a:tcPr marL="60000" marR="60000" marT="35000" marB="35000" anchor="t">
                    <a:solidFill>
                      <a:srgbClr val="F4F6F9"/>
                    </a:solidFill>
                  </a:tcPr>
                </a:tc>
                <a:tc>
                  <a:txBody>
                    <a:bodyPr wrap="square"/>
                    <a:lstStyle/>
                    <a:p>
                      <a:pPr algn="l">
                        <a:lnSpc>
                          <a:spcPct val="104000"/>
                        </a:lnSpc>
                      </a:pPr>
                      <a:r>
                        <a:rPr sz="2100" b="1" i="0">
                          <a:solidFill>
                            <a:srgbClr val="FFFFFF"/>
                          </a:solidFill>
                          <a:highlight>
                            <a:srgbClr val="17683C"/>
                          </a:highlight>
                          <a:latin typeface="Arial"/>
                        </a:rPr>
                        <a:t>in</a:t>
                      </a:r>
                    </a:p>
                  </a:txBody>
                  <a:tcPr marL="60000" marR="60000" marT="35000" marB="35000" anchor="t">
                    <a:solidFill>
                      <a:srgbClr val="F4F6F9"/>
                    </a:solidFill>
                  </a:tcPr>
                </a:tc>
                <a:tc>
                  <a:txBody>
                    <a:bodyPr wrap="square"/>
                    <a:lstStyle/>
                    <a:p>
                      <a:pPr algn="l">
                        <a:lnSpc>
                          <a:spcPct val="104000"/>
                        </a:lnSpc>
                      </a:pPr>
                      <a:r>
                        <a:rPr sz="2100" b="1" i="0">
                          <a:solidFill>
                            <a:srgbClr val="FFFFFF"/>
                          </a:solidFill>
                          <a:highlight>
                            <a:srgbClr val="17683C"/>
                          </a:highlight>
                          <a:latin typeface="Arial"/>
                        </a:rPr>
                        <a:t>in</a:t>
                      </a:r>
                    </a:p>
                  </a:txBody>
                  <a:tcPr marL="60000" marR="60000" marT="35000" marB="35000" anchor="t">
                    <a:solidFill>
                      <a:srgbClr val="F4F6F9"/>
                    </a:solidFill>
                  </a:tcPr>
                </a:tc>
              </a:tr>
              <a:tr h="548357">
                <a:tc>
                  <a:txBody>
                    <a:bodyPr wrap="square"/>
                    <a:lstStyle/>
                    <a:p>
                      <a:pPr algn="l">
                        <a:lnSpc>
                          <a:spcPct val="104000"/>
                        </a:lnSpc>
                      </a:pPr>
                      <a:r>
                        <a:rPr sz="2100" b="0" i="0">
                          <a:solidFill>
                            <a:srgbClr val="10141A"/>
                          </a:solidFill>
                          <a:latin typeface="Arial"/>
                        </a:rPr>
                        <a:t>Out-of-pocket payments by the patient</a:t>
                      </a:r>
                    </a:p>
                  </a:txBody>
                  <a:tcPr marL="60000" marR="60000" marT="35000" marB="35000" anchor="t">
                    <a:noFill/>
                  </a:tcPr>
                </a:tc>
                <a:tc>
                  <a:txBody>
                    <a:bodyPr wrap="square"/>
                    <a:lstStyle/>
                    <a:p>
                      <a:pPr algn="l">
                        <a:lnSpc>
                          <a:spcPct val="104000"/>
                        </a:lnSpc>
                      </a:pPr>
                      <a:r>
                        <a:rPr sz="2100" b="1" i="0">
                          <a:solidFill>
                            <a:srgbClr val="FFFFFF"/>
                          </a:solidFill>
                          <a:highlight>
                            <a:srgbClr val="A32217"/>
                          </a:highlight>
                          <a:latin typeface="Arial"/>
                        </a:rPr>
                        <a:t>out</a:t>
                      </a:r>
                    </a:p>
                  </a:txBody>
                  <a:tcPr marL="60000" marR="60000" marT="35000" marB="35000" anchor="t">
                    <a:noFill/>
                  </a:tcPr>
                </a:tc>
                <a:tc>
                  <a:txBody>
                    <a:bodyPr wrap="square"/>
                    <a:lstStyle/>
                    <a:p>
                      <a:pPr algn="l">
                        <a:lnSpc>
                          <a:spcPct val="104000"/>
                        </a:lnSpc>
                      </a:pPr>
                      <a:r>
                        <a:rPr sz="2100" b="1" i="0">
                          <a:solidFill>
                            <a:srgbClr val="FFFFFF"/>
                          </a:solidFill>
                          <a:highlight>
                            <a:srgbClr val="17683C"/>
                          </a:highlight>
                          <a:latin typeface="Arial"/>
                        </a:rPr>
                        <a:t>in</a:t>
                      </a:r>
                    </a:p>
                  </a:txBody>
                  <a:tcPr marL="60000" marR="60000" marT="35000" marB="35000" anchor="t">
                    <a:noFill/>
                  </a:tcPr>
                </a:tc>
              </a:tr>
              <a:tr h="548357">
                <a:tc>
                  <a:txBody>
                    <a:bodyPr wrap="square"/>
                    <a:lstStyle/>
                    <a:p>
                      <a:pPr algn="l">
                        <a:lnSpc>
                          <a:spcPct val="104000"/>
                        </a:lnSpc>
                      </a:pPr>
                      <a:r>
                        <a:rPr sz="2100" b="0" i="0">
                          <a:solidFill>
                            <a:srgbClr val="10141A"/>
                          </a:solidFill>
                          <a:latin typeface="Arial"/>
                        </a:rPr>
                        <a:t>Transport, food, lodging for patient and attendant</a:t>
                      </a:r>
                    </a:p>
                  </a:txBody>
                  <a:tcPr marL="60000" marR="60000" marT="35000" marB="35000" anchor="t">
                    <a:solidFill>
                      <a:srgbClr val="F4F6F9"/>
                    </a:solidFill>
                  </a:tcPr>
                </a:tc>
                <a:tc>
                  <a:txBody>
                    <a:bodyPr wrap="square"/>
                    <a:lstStyle/>
                    <a:p>
                      <a:pPr algn="l">
                        <a:lnSpc>
                          <a:spcPct val="104000"/>
                        </a:lnSpc>
                      </a:pPr>
                      <a:r>
                        <a:rPr sz="2100" b="1" i="0">
                          <a:solidFill>
                            <a:srgbClr val="FFFFFF"/>
                          </a:solidFill>
                          <a:highlight>
                            <a:srgbClr val="A32217"/>
                          </a:highlight>
                          <a:latin typeface="Arial"/>
                        </a:rPr>
                        <a:t>out</a:t>
                      </a:r>
                    </a:p>
                  </a:txBody>
                  <a:tcPr marL="60000" marR="60000" marT="35000" marB="35000" anchor="t">
                    <a:solidFill>
                      <a:srgbClr val="F4F6F9"/>
                    </a:solidFill>
                  </a:tcPr>
                </a:tc>
                <a:tc>
                  <a:txBody>
                    <a:bodyPr wrap="square"/>
                    <a:lstStyle/>
                    <a:p>
                      <a:pPr algn="l">
                        <a:lnSpc>
                          <a:spcPct val="104000"/>
                        </a:lnSpc>
                      </a:pPr>
                      <a:r>
                        <a:rPr sz="2100" b="1" i="0">
                          <a:solidFill>
                            <a:srgbClr val="FFFFFF"/>
                          </a:solidFill>
                          <a:highlight>
                            <a:srgbClr val="17683C"/>
                          </a:highlight>
                          <a:latin typeface="Arial"/>
                        </a:rPr>
                        <a:t>in</a:t>
                      </a:r>
                    </a:p>
                  </a:txBody>
                  <a:tcPr marL="60000" marR="60000" marT="35000" marB="35000" anchor="t">
                    <a:solidFill>
                      <a:srgbClr val="F4F6F9"/>
                    </a:solidFill>
                  </a:tcPr>
                </a:tc>
              </a:tr>
              <a:tr h="548357">
                <a:tc>
                  <a:txBody>
                    <a:bodyPr wrap="square"/>
                    <a:lstStyle/>
                    <a:p>
                      <a:pPr algn="l">
                        <a:lnSpc>
                          <a:spcPct val="104000"/>
                        </a:lnSpc>
                      </a:pPr>
                      <a:r>
                        <a:rPr sz="2100" b="0" i="0">
                          <a:solidFill>
                            <a:srgbClr val="10141A"/>
                          </a:solidFill>
                          <a:latin typeface="Arial"/>
                        </a:rPr>
                        <a:t>Productivity lost to illness or early death</a:t>
                      </a:r>
                    </a:p>
                  </a:txBody>
                  <a:tcPr marL="60000" marR="60000" marT="35000" marB="35000" anchor="t">
                    <a:noFill/>
                  </a:tcPr>
                </a:tc>
                <a:tc>
                  <a:txBody>
                    <a:bodyPr wrap="square"/>
                    <a:lstStyle/>
                    <a:p>
                      <a:pPr algn="l">
                        <a:lnSpc>
                          <a:spcPct val="104000"/>
                        </a:lnSpc>
                      </a:pPr>
                      <a:r>
                        <a:rPr sz="2100" b="1" i="0">
                          <a:solidFill>
                            <a:srgbClr val="FFFFFF"/>
                          </a:solidFill>
                          <a:highlight>
                            <a:srgbClr val="A32217"/>
                          </a:highlight>
                          <a:latin typeface="Arial"/>
                        </a:rPr>
                        <a:t>out</a:t>
                      </a:r>
                    </a:p>
                  </a:txBody>
                  <a:tcPr marL="60000" marR="60000" marT="35000" marB="35000" anchor="t">
                    <a:noFill/>
                  </a:tcPr>
                </a:tc>
                <a:tc>
                  <a:txBody>
                    <a:bodyPr wrap="square"/>
                    <a:lstStyle/>
                    <a:p>
                      <a:pPr algn="l">
                        <a:lnSpc>
                          <a:spcPct val="104000"/>
                        </a:lnSpc>
                      </a:pPr>
                      <a:r>
                        <a:rPr sz="2100" b="1" i="0">
                          <a:solidFill>
                            <a:srgbClr val="FFFFFF"/>
                          </a:solidFill>
                          <a:highlight>
                            <a:srgbClr val="8A5A00"/>
                          </a:highlight>
                          <a:latin typeface="Arial"/>
                        </a:rPr>
                        <a:t>sensitivity only</a:t>
                      </a:r>
                    </a:p>
                  </a:txBody>
                  <a:tcPr marL="60000" marR="60000" marT="35000" marB="35000" anchor="t">
                    <a:noFill/>
                  </a:tcPr>
                </a:tc>
              </a:tr>
              <a:tr h="548358">
                <a:tc>
                  <a:txBody>
                    <a:bodyPr wrap="square"/>
                    <a:lstStyle/>
                    <a:p>
                      <a:pPr algn="l">
                        <a:lnSpc>
                          <a:spcPct val="104000"/>
                        </a:lnSpc>
                      </a:pPr>
                      <a:r>
                        <a:rPr sz="2100" b="0" i="0">
                          <a:solidFill>
                            <a:srgbClr val="10141A"/>
                          </a:solidFill>
                          <a:latin typeface="Arial"/>
                        </a:rPr>
                        <a:t>Pain, fear, suffering</a:t>
                      </a:r>
                    </a:p>
                  </a:txBody>
                  <a:tcPr marL="60000" marR="60000" marT="35000" marB="35000" anchor="t">
                    <a:solidFill>
                      <a:srgbClr val="F4F6F9"/>
                    </a:solidFill>
                  </a:tcPr>
                </a:tc>
                <a:tc>
                  <a:txBody>
                    <a:bodyPr wrap="square"/>
                    <a:lstStyle/>
                    <a:p>
                      <a:pPr algn="l">
                        <a:lnSpc>
                          <a:spcPct val="104000"/>
                        </a:lnSpc>
                      </a:pPr>
                      <a:r>
                        <a:rPr sz="2100" b="1" i="0">
                          <a:solidFill>
                            <a:srgbClr val="FFFFFF"/>
                          </a:solidFill>
                          <a:highlight>
                            <a:srgbClr val="A32217"/>
                          </a:highlight>
                          <a:latin typeface="Arial"/>
                        </a:rPr>
                        <a:t>out</a:t>
                      </a:r>
                    </a:p>
                  </a:txBody>
                  <a:tcPr marL="60000" marR="60000" marT="35000" marB="35000" anchor="t">
                    <a:solidFill>
                      <a:srgbClr val="F4F6F9"/>
                    </a:solidFill>
                  </a:tcPr>
                </a:tc>
                <a:tc>
                  <a:txBody>
                    <a:bodyPr wrap="square"/>
                    <a:lstStyle/>
                    <a:p>
                      <a:pPr algn="l">
                        <a:lnSpc>
                          <a:spcPct val="104000"/>
                        </a:lnSpc>
                      </a:pPr>
                      <a:r>
                        <a:rPr sz="2100" b="1" i="0">
                          <a:solidFill>
                            <a:srgbClr val="FFFFFF"/>
                          </a:solidFill>
                          <a:highlight>
                            <a:srgbClr val="A32217"/>
                          </a:highlight>
                          <a:latin typeface="Arial"/>
                        </a:rPr>
                        <a:t>out</a:t>
                      </a:r>
                    </a:p>
                  </a:txBody>
                  <a:tcPr marL="60000" marR="60000" marT="35000" marB="35000" anchor="t">
                    <a:solidFill>
                      <a:srgbClr val="F4F6F9"/>
                    </a:solidFill>
                  </a:tcPr>
                </a:tc>
              </a:tr>
            </a:tbl>
          </a:graphicData>
        </a:graphic>
      </p:graphicFrame>
      <p:sp>
        <p:nvSpPr>
          <p:cNvPr id="5" name="Rectangle 4"/>
          <p:cNvSpPr/>
          <p:nvPr/>
        </p:nvSpPr>
        <p:spPr>
          <a:xfrm>
            <a:off x="552450" y="4574232"/>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574232"/>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574572"/>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India's default is </a:t>
            </a:r>
            <a:r>
              <a:rPr sz="3200" b="1" i="0" spc="-32">
                <a:solidFill>
                  <a:srgbClr val="10141A"/>
                </a:solidFill>
                <a:latin typeface="Arial"/>
              </a:rPr>
              <a:t>abridged societal</a:t>
            </a:r>
            <a:r>
              <a:rPr sz="3200" b="1" i="0" spc="-32">
                <a:solidFill>
                  <a:srgbClr val="10141A"/>
                </a:solidFill>
                <a:latin typeface="Arial"/>
              </a:rPr>
              <a:t>, with the payer view reported alongside.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Why India insists on both</a:t>
            </a:r>
          </a:p>
        </p:txBody>
      </p:sp>
      <p:sp>
        <p:nvSpPr>
          <p:cNvPr id="4" name="TextBox 3"/>
          <p:cNvSpPr txBox="1"/>
          <p:nvPr/>
        </p:nvSpPr>
        <p:spPr>
          <a:xfrm>
            <a:off x="552450" y="1142050"/>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There is no single payer. Out-of-pocket spending is a large share of Indian health expenditure, and higher in the private sector, which treats most patients.</a:t>
            </a:r>
          </a:p>
        </p:txBody>
      </p:sp>
      <p:sp>
        <p:nvSpPr>
          <p:cNvPr id="5" name="Rectangle 4"/>
          <p:cNvSpPr/>
          <p:nvPr/>
        </p:nvSpPr>
        <p:spPr>
          <a:xfrm>
            <a:off x="552450" y="2126754"/>
            <a:ext cx="11087100" cy="15290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126754"/>
            <a:ext cx="57150" cy="152906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2127094"/>
            <a:ext cx="10863361" cy="1508720"/>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An analysis that ignores what families pay can call an intervention affordable while it is bankrupting the households using it.</a:t>
            </a:r>
          </a:p>
        </p:txBody>
      </p:sp>
      <p:sp>
        <p:nvSpPr>
          <p:cNvPr id="8" name="TextBox 7"/>
          <p:cNvSpPr txBox="1"/>
          <p:nvPr/>
        </p:nvSpPr>
        <p:spPr>
          <a:xfrm>
            <a:off x="552450" y="3818873"/>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Productivity losses stay out of the base case for three reasons: the costing methods disagree, Indian data barely exist, and including them favours diseases of the working and better-off over those of the poor, the young and the old.</a:t>
            </a:r>
          </a:p>
        </p:txBody>
      </p:sp>
      <p:sp>
        <p:nvSpPr>
          <p:cNvPr id="9" name="Rectangle 8"/>
          <p:cNvSpPr/>
          <p:nvPr/>
        </p:nvSpPr>
        <p:spPr>
          <a:xfrm>
            <a:off x="552450" y="5150941"/>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52450" y="5150941"/>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6189" y="5151281"/>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That third reason is an equity argument inside a methods decision.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1860" b="1" i="0" spc="-15">
                <a:solidFill>
                  <a:srgbClr val="FFFFFF"/>
                </a:solidFill>
                <a:latin typeface="Arial"/>
              </a:rPr>
              <a:t>4</a:t>
            </a:r>
            <a:r>
              <a:rPr sz="3000" b="1" i="0" spc="-15">
                <a:solidFill>
                  <a:srgbClr val="FFFFFF"/>
                </a:solidFill>
                <a:latin typeface="Arial"/>
              </a:rPr>
              <a:t> Where the effectiveness estimate comes from</a:t>
            </a:r>
          </a:p>
        </p:txBody>
      </p:sp>
      <p:graphicFrame>
        <p:nvGraphicFramePr>
          <p:cNvPr id="4" name="Table 3"/>
          <p:cNvGraphicFramePr>
            <a:graphicFrameLocks noGrp="1"/>
          </p:cNvGraphicFramePr>
          <p:nvPr/>
        </p:nvGraphicFramePr>
        <p:xfrm>
          <a:off x="552450" y="1162050"/>
          <a:ext cx="11087100" cy="3859857"/>
        </p:xfrm>
        <a:graphic>
          <a:graphicData uri="http://schemas.openxmlformats.org/drawingml/2006/table">
            <a:tbl>
              <a:tblPr firstRow="1">
                <a:tableStyleId>{5C22544A-7EE6-4342-B048-85BDC9FD1C3A}</a:tableStyleId>
              </a:tblPr>
              <a:tblGrid>
                <a:gridCol w="1084659"/>
                <a:gridCol w="10002441"/>
              </a:tblGrid>
              <a:tr h="551408">
                <a:tc>
                  <a:txBody>
                    <a:bodyPr wrap="square"/>
                    <a:lstStyle/>
                    <a:p>
                      <a:pPr algn="l">
                        <a:lnSpc>
                          <a:spcPct val="104000"/>
                        </a:lnSpc>
                      </a:pPr>
                      <a:r>
                        <a:rPr sz="2100" b="1" i="0">
                          <a:solidFill>
                            <a:srgbClr val="FFFFFF"/>
                          </a:solidFill>
                          <a:latin typeface="Arial"/>
                        </a:rPr>
                        <a:t>Rank</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Source</a:t>
                      </a:r>
                    </a:p>
                  </a:txBody>
                  <a:tcPr marL="60000" marR="60000" marT="35000" marB="35000" anchor="t">
                    <a:solidFill>
                      <a:srgbClr val="162A6C"/>
                    </a:solidFill>
                  </a:tcPr>
                </a:tc>
              </a:tr>
              <a:tr h="551408">
                <a:tc>
                  <a:txBody>
                    <a:bodyPr wrap="square"/>
                    <a:lstStyle/>
                    <a:p>
                      <a:pPr algn="l">
                        <a:lnSpc>
                          <a:spcPct val="104000"/>
                        </a:lnSpc>
                      </a:pPr>
                      <a:r>
                        <a:rPr sz="2100" b="1" i="0">
                          <a:solidFill>
                            <a:srgbClr val="10141A"/>
                          </a:solidFill>
                          <a:latin typeface="Arial"/>
                        </a:rPr>
                        <a:t>1</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Systematic review and meta-analysis of randomised trials</a:t>
                      </a:r>
                    </a:p>
                  </a:txBody>
                  <a:tcPr marL="60000" marR="60000" marT="35000" marB="35000" anchor="t">
                    <a:solidFill>
                      <a:srgbClr val="F4F6F9"/>
                    </a:solidFill>
                  </a:tcPr>
                </a:tc>
              </a:tr>
              <a:tr h="551408">
                <a:tc>
                  <a:txBody>
                    <a:bodyPr wrap="square"/>
                    <a:lstStyle/>
                    <a:p>
                      <a:pPr algn="l">
                        <a:lnSpc>
                          <a:spcPct val="104000"/>
                        </a:lnSpc>
                      </a:pPr>
                      <a:r>
                        <a:rPr sz="2100" b="1" i="0">
                          <a:solidFill>
                            <a:srgbClr val="10141A"/>
                          </a:solidFill>
                          <a:latin typeface="Arial"/>
                        </a:rPr>
                        <a:t>2</a:t>
                      </a:r>
                    </a:p>
                  </a:txBody>
                  <a:tcPr marL="60000" marR="60000" marT="35000" marB="35000" anchor="t">
                    <a:noFill/>
                  </a:tcPr>
                </a:tc>
                <a:tc>
                  <a:txBody>
                    <a:bodyPr wrap="square"/>
                    <a:lstStyle/>
                    <a:p>
                      <a:pPr algn="l">
                        <a:lnSpc>
                          <a:spcPct val="104000"/>
                        </a:lnSpc>
                      </a:pPr>
                      <a:r>
                        <a:rPr sz="2100" b="0" i="0">
                          <a:solidFill>
                            <a:srgbClr val="10141A"/>
                          </a:solidFill>
                          <a:latin typeface="Arial"/>
                        </a:rPr>
                        <a:t>An existing systematic review, if relevant and of adequate quality</a:t>
                      </a:r>
                    </a:p>
                  </a:txBody>
                  <a:tcPr marL="60000" marR="60000" marT="35000" marB="35000" anchor="t">
                    <a:noFill/>
                  </a:tcPr>
                </a:tc>
              </a:tr>
              <a:tr h="551408">
                <a:tc>
                  <a:txBody>
                    <a:bodyPr wrap="square"/>
                    <a:lstStyle/>
                    <a:p>
                      <a:pPr algn="l">
                        <a:lnSpc>
                          <a:spcPct val="104000"/>
                        </a:lnSpc>
                      </a:pPr>
                      <a:r>
                        <a:rPr sz="2100" b="1" i="0">
                          <a:solidFill>
                            <a:srgbClr val="10141A"/>
                          </a:solidFill>
                          <a:latin typeface="Arial"/>
                        </a:rPr>
                        <a:t>3</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Network meta-analysis, where no head-to-head trial exists</a:t>
                      </a:r>
                    </a:p>
                  </a:txBody>
                  <a:tcPr marL="60000" marR="60000" marT="35000" marB="35000" anchor="t">
                    <a:solidFill>
                      <a:srgbClr val="F4F6F9"/>
                    </a:solidFill>
                  </a:tcPr>
                </a:tc>
              </a:tr>
              <a:tr h="551408">
                <a:tc>
                  <a:txBody>
                    <a:bodyPr wrap="square"/>
                    <a:lstStyle/>
                    <a:p>
                      <a:pPr algn="l">
                        <a:lnSpc>
                          <a:spcPct val="104000"/>
                        </a:lnSpc>
                      </a:pPr>
                      <a:r>
                        <a:rPr sz="2100" b="1" i="0">
                          <a:solidFill>
                            <a:srgbClr val="10141A"/>
                          </a:solidFill>
                          <a:latin typeface="Arial"/>
                        </a:rPr>
                        <a:t>4</a:t>
                      </a:r>
                    </a:p>
                  </a:txBody>
                  <a:tcPr marL="60000" marR="60000" marT="35000" marB="35000" anchor="t">
                    <a:noFill/>
                  </a:tcPr>
                </a:tc>
                <a:tc>
                  <a:txBody>
                    <a:bodyPr wrap="square"/>
                    <a:lstStyle/>
                    <a:p>
                      <a:pPr algn="l">
                        <a:lnSpc>
                          <a:spcPct val="104000"/>
                        </a:lnSpc>
                      </a:pPr>
                      <a:r>
                        <a:rPr sz="2100" b="0" i="0">
                          <a:solidFill>
                            <a:srgbClr val="10141A"/>
                          </a:solidFill>
                          <a:latin typeface="Arial"/>
                        </a:rPr>
                        <a:t>Systematic review of non-randomised studies</a:t>
                      </a:r>
                    </a:p>
                  </a:txBody>
                  <a:tcPr marL="60000" marR="60000" marT="35000" marB="35000" anchor="t">
                    <a:noFill/>
                  </a:tcPr>
                </a:tc>
              </a:tr>
              <a:tr h="551408">
                <a:tc>
                  <a:txBody>
                    <a:bodyPr wrap="square"/>
                    <a:lstStyle/>
                    <a:p>
                      <a:pPr algn="l">
                        <a:lnSpc>
                          <a:spcPct val="104000"/>
                        </a:lnSpc>
                      </a:pPr>
                      <a:r>
                        <a:rPr sz="2100" b="1" i="0">
                          <a:solidFill>
                            <a:srgbClr val="10141A"/>
                          </a:solidFill>
                          <a:latin typeface="Arial"/>
                        </a:rPr>
                        <a:t>5</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A single trial, then observational studies</a:t>
                      </a:r>
                    </a:p>
                  </a:txBody>
                  <a:tcPr marL="60000" marR="60000" marT="35000" marB="35000" anchor="t">
                    <a:solidFill>
                      <a:srgbClr val="F4F6F9"/>
                    </a:solidFill>
                  </a:tcPr>
                </a:tc>
              </a:tr>
              <a:tr h="551409">
                <a:tc>
                  <a:txBody>
                    <a:bodyPr wrap="square"/>
                    <a:lstStyle/>
                    <a:p>
                      <a:pPr algn="l">
                        <a:lnSpc>
                          <a:spcPct val="104000"/>
                        </a:lnSpc>
                      </a:pPr>
                      <a:r>
                        <a:rPr sz="2100" b="0" i="0">
                          <a:solidFill>
                            <a:srgbClr val="75808D"/>
                          </a:solidFill>
                          <a:latin typeface="Arial"/>
                        </a:rPr>
                        <a:t>last</a:t>
                      </a:r>
                    </a:p>
                  </a:txBody>
                  <a:tcPr marL="60000" marR="60000" marT="35000" marB="35000" anchor="t">
                    <a:noFill/>
                  </a:tcPr>
                </a:tc>
                <a:tc>
                  <a:txBody>
                    <a:bodyPr wrap="square"/>
                    <a:lstStyle/>
                    <a:p>
                      <a:pPr algn="l">
                        <a:lnSpc>
                          <a:spcPct val="104000"/>
                        </a:lnSpc>
                      </a:pPr>
                      <a:r>
                        <a:rPr sz="2100" b="0" i="0">
                          <a:solidFill>
                            <a:srgbClr val="75808D"/>
                          </a:solidFill>
                          <a:latin typeface="Arial"/>
                        </a:rPr>
                        <a:t>Expert opinion, to be avoided</a:t>
                      </a:r>
                    </a:p>
                  </a:txBody>
                  <a:tcPr marL="60000" marR="60000" marT="35000" marB="35000" anchor="t">
                    <a:noFill/>
                  </a:tcPr>
                </a:tc>
              </a:tr>
            </a:tbl>
          </a:graphicData>
        </a:graphic>
      </p:graphicFrame>
      <p:sp>
        <p:nvSpPr>
          <p:cNvPr id="5" name="Rectangle 4"/>
          <p:cNvSpPr/>
          <p:nvPr/>
        </p:nvSpPr>
        <p:spPr>
          <a:xfrm>
            <a:off x="552450" y="514394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5143946"/>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514428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State the level of evidence you used. If you departed from the hierarchy, say why.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1860" b="1" i="0" spc="-15">
                <a:solidFill>
                  <a:srgbClr val="FFFFFF"/>
                </a:solidFill>
                <a:latin typeface="Arial"/>
              </a:rPr>
              <a:t>5</a:t>
            </a:r>
            <a:r>
              <a:rPr sz="3000" b="1" i="0" spc="-15">
                <a:solidFill>
                  <a:srgbClr val="FFFFFF"/>
                </a:solidFill>
                <a:latin typeface="Arial"/>
              </a:rPr>
              <a:t> Costing, in three steps</a:t>
            </a:r>
          </a:p>
        </p:txBody>
      </p:sp>
      <p:sp>
        <p:nvSpPr>
          <p:cNvPr id="4" name="Rectangle 3"/>
          <p:cNvSpPr/>
          <p:nvPr/>
        </p:nvSpPr>
        <p:spPr>
          <a:xfrm>
            <a:off x="552450" y="1162050"/>
            <a:ext cx="3589139" cy="3457724"/>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345772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Identify</a:t>
            </a:r>
          </a:p>
        </p:txBody>
      </p:sp>
      <p:sp>
        <p:nvSpPr>
          <p:cNvPr id="7" name="TextBox 6"/>
          <p:cNvSpPr txBox="1"/>
          <p:nvPr/>
        </p:nvSpPr>
        <p:spPr>
          <a:xfrm>
            <a:off x="803672" y="1694649"/>
            <a:ext cx="3115270" cy="2735759"/>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Which resources does this intervention consume that the comparator does not? Staff, consumables, equipment, space, transport.</a:t>
            </a:r>
          </a:p>
        </p:txBody>
      </p:sp>
      <p:sp>
        <p:nvSpPr>
          <p:cNvPr id="8" name="Rectangle 7"/>
          <p:cNvSpPr/>
          <p:nvPr/>
        </p:nvSpPr>
        <p:spPr>
          <a:xfrm>
            <a:off x="4301430" y="1162050"/>
            <a:ext cx="3589139" cy="3457724"/>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01430" y="1162050"/>
            <a:ext cx="38100" cy="345772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52652"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Measure</a:t>
            </a:r>
          </a:p>
        </p:txBody>
      </p:sp>
      <p:sp>
        <p:nvSpPr>
          <p:cNvPr id="11" name="TextBox 10"/>
          <p:cNvSpPr txBox="1"/>
          <p:nvPr/>
        </p:nvSpPr>
        <p:spPr>
          <a:xfrm>
            <a:off x="4552652" y="1694649"/>
            <a:ext cx="311527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How much of each? Minutes of ANM time, doses, litres, square metres, visits.</a:t>
            </a:r>
          </a:p>
        </p:txBody>
      </p:sp>
      <p:sp>
        <p:nvSpPr>
          <p:cNvPr id="12" name="Rectangle 11"/>
          <p:cNvSpPr/>
          <p:nvPr/>
        </p:nvSpPr>
        <p:spPr>
          <a:xfrm>
            <a:off x="8050411" y="1162050"/>
            <a:ext cx="3589139" cy="3457724"/>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50411" y="1162050"/>
            <a:ext cx="38100" cy="345772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01633"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Value</a:t>
            </a:r>
          </a:p>
        </p:txBody>
      </p:sp>
      <p:sp>
        <p:nvSpPr>
          <p:cNvPr id="15" name="TextBox 14"/>
          <p:cNvSpPr txBox="1"/>
          <p:nvPr/>
        </p:nvSpPr>
        <p:spPr>
          <a:xfrm>
            <a:off x="8301633" y="1694649"/>
            <a:ext cx="3115270" cy="2344936"/>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What is a unit worth? Salaries, procurement prices, package rates, rents. Prices are not costs, but they are what we have.</a:t>
            </a:r>
          </a:p>
        </p:txBody>
      </p:sp>
      <p:sp>
        <p:nvSpPr>
          <p:cNvPr id="16" name="Rectangle 15"/>
          <p:cNvSpPr/>
          <p:nvPr/>
        </p:nvSpPr>
        <p:spPr>
          <a:xfrm>
            <a:off x="552450" y="4741813"/>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52450" y="4741813"/>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6189" y="4742153"/>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Getting step 1 wrong cannot be repaired by doing steps 2 and 3 beautifully.</a:t>
            </a:r>
          </a:p>
        </p:txBody>
      </p:sp>
      <p:sp>
        <p:nvSpPr>
          <p:cNvPr id="19" name="TextBox 18"/>
          <p:cNvSpPr txBox="1"/>
          <p:nvPr/>
        </p:nvSpPr>
        <p:spPr>
          <a:xfrm>
            <a:off x="552450" y="5937739"/>
            <a:ext cx="11087100" cy="390823"/>
          </a:xfrm>
          <a:prstGeom prst="rect">
            <a:avLst/>
          </a:prstGeom>
          <a:noFill/>
        </p:spPr>
        <p:txBody>
          <a:bodyPr wrap="square" lIns="0" rIns="0" tIns="0" bIns="0">
            <a:spAutoFit/>
          </a:bodyPr>
          <a:lstStyle/>
          <a:p>
            <a:pPr algn="l">
              <a:lnSpc>
                <a:spcPct val="116700"/>
              </a:lnSpc>
              <a:spcAft>
                <a:spcPts val="0"/>
              </a:spcAft>
              <a:buNone/>
            </a:pPr>
            <a:r>
              <a:rPr sz="2200" b="1" i="0">
                <a:solidFill>
                  <a:srgbClr val="10141A"/>
                </a:solidFill>
                <a:latin typeface="Arial"/>
              </a:rPr>
              <a:t>Micro-costing</a:t>
            </a:r>
            <a:r>
              <a:rPr sz="2200" b="0" i="0">
                <a:solidFill>
                  <a:srgbClr val="47525F"/>
                </a:solidFill>
                <a:latin typeface="Arial"/>
              </a:rPr>
              <a:t> is accurate and slow. </a:t>
            </a:r>
            <a:r>
              <a:rPr sz="2200" b="1" i="0">
                <a:solidFill>
                  <a:srgbClr val="10141A"/>
                </a:solidFill>
                <a:latin typeface="Arial"/>
              </a:rPr>
              <a:t>Gross costing</a:t>
            </a:r>
            <a:r>
              <a:rPr sz="2200" b="0" i="0">
                <a:solidFill>
                  <a:srgbClr val="47525F"/>
                </a:solidFill>
                <a:latin typeface="Arial"/>
              </a:rPr>
              <a:t> is fast and blunt.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Capital costs, and the usual mistake</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A cold-chain refrigerator lasts ten years. The programme you are evaluating uses one year of it.</a:t>
            </a:r>
          </a:p>
        </p:txBody>
      </p:sp>
      <p:sp>
        <p:nvSpPr>
          <p:cNvPr id="5" name="Rectangle 4"/>
          <p:cNvSpPr/>
          <p:nvPr/>
        </p:nvSpPr>
        <p:spPr>
          <a:xfrm>
            <a:off x="552450" y="238050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380506"/>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238084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Charge the programme an </a:t>
            </a:r>
            <a:r>
              <a:rPr sz="3200" b="1" i="0" spc="-32">
                <a:solidFill>
                  <a:srgbClr val="10141A"/>
                </a:solidFill>
                <a:latin typeface="Arial"/>
              </a:rPr>
              <a:t>annuitised</a:t>
            </a:r>
            <a:r>
              <a:rPr sz="3200" b="1" i="0" spc="-32">
                <a:solidFill>
                  <a:srgbClr val="10141A"/>
                </a:solidFill>
                <a:latin typeface="Arial"/>
              </a:rPr>
              <a:t> share, not the purchase price.</a:t>
            </a:r>
          </a:p>
        </p:txBody>
      </p:sp>
      <p:sp>
        <p:nvSpPr>
          <p:cNvPr id="8" name="TextBox 7"/>
          <p:cNvSpPr txBox="1"/>
          <p:nvPr/>
        </p:nvSpPr>
        <p:spPr>
          <a:xfrm>
            <a:off x="552450" y="3576432"/>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Spread the capital cost over the item's useful life at the discount rate, so a machine bought this year and one bought five years ago are treated alike. Buildings, vehicles, equipment and one-off training all belong here.</a:t>
            </a:r>
          </a:p>
        </p:txBody>
      </p:sp>
      <p:sp>
        <p:nvSpPr>
          <p:cNvPr id="9" name="Rectangle 8"/>
          <p:cNvSpPr/>
          <p:nvPr/>
        </p:nvSpPr>
        <p:spPr>
          <a:xfrm>
            <a:off x="552450" y="490850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52450" y="4908500"/>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6189" y="490884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Omitting capital costs is the commonest costing error of all, and it always makes the intervention look cheaper.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Your turn: which costs count?</a:t>
            </a:r>
          </a:p>
        </p:txBody>
      </p:sp>
      <p:pic>
        <p:nvPicPr>
          <p:cNvPr id="4" name="Picture 3" descr="block3a-12-0.png"/>
          <p:cNvPicPr>
            <a:picLocks noChangeAspect="1"/>
          </p:cNvPicPr>
          <p:nvPr/>
        </p:nvPicPr>
        <p:blipFill>
          <a:blip r:embed="rId2"/>
          <a:stretch>
            <a:fillRect/>
          </a:stretch>
        </p:blipFill>
        <p:spPr>
          <a:xfrm>
            <a:off x="552450" y="1162050"/>
            <a:ext cx="11106150" cy="3733800"/>
          </a:xfrm>
          <a:prstGeom prst="rect">
            <a:avLst/>
          </a:prstGeom>
        </p:spPr>
      </p:pic>
      <p:sp>
        <p:nvSpPr>
          <p:cNvPr id="5" name="TextBox 4"/>
          <p:cNvSpPr txBox="1"/>
          <p:nvPr/>
        </p:nvSpPr>
        <p:spPr>
          <a:xfrm>
            <a:off x="552450" y="493582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Ten line items from a real programme costing. For each: is it </a:t>
            </a:r>
            <a:r>
              <a:rPr sz="2200" b="1" i="0">
                <a:solidFill>
                  <a:srgbClr val="10141A"/>
                </a:solidFill>
                <a:latin typeface="Arial"/>
              </a:rPr>
              <a:t>direct or indirect</a:t>
            </a:r>
            <a:r>
              <a:rPr sz="2200" b="0" i="0">
                <a:solidFill>
                  <a:srgbClr val="10141A"/>
                </a:solidFill>
                <a:latin typeface="Arial"/>
              </a:rPr>
              <a:t>, and is it counted under the </a:t>
            </a:r>
            <a:r>
              <a:rPr sz="2200" b="1" i="0">
                <a:solidFill>
                  <a:srgbClr val="10141A"/>
                </a:solidFill>
                <a:latin typeface="Arial"/>
              </a:rPr>
              <a:t>payer</a:t>
            </a:r>
            <a:r>
              <a:rPr sz="2200" b="0" i="0">
                <a:solidFill>
                  <a:srgbClr val="10141A"/>
                </a:solidFill>
                <a:latin typeface="Arial"/>
              </a:rPr>
              <a:t> view, the </a:t>
            </a:r>
            <a:r>
              <a:rPr sz="2200" b="1" i="0">
                <a:solidFill>
                  <a:srgbClr val="10141A"/>
                </a:solidFill>
                <a:latin typeface="Arial"/>
              </a:rPr>
              <a:t>abridged societal</a:t>
            </a:r>
            <a:r>
              <a:rPr sz="2200" b="0" i="0">
                <a:solidFill>
                  <a:srgbClr val="10141A"/>
                </a:solidFill>
                <a:latin typeface="Arial"/>
              </a:rPr>
              <a:t> view, or neither?</a:t>
            </a:r>
          </a:p>
        </p:txBody>
      </p:sp>
      <p:sp>
        <p:nvSpPr>
          <p:cNvPr id="6" name="Rectangle 5"/>
          <p:cNvSpPr/>
          <p:nvPr/>
        </p:nvSpPr>
        <p:spPr>
          <a:xfrm>
            <a:off x="552450" y="595059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2450" y="6196551"/>
            <a:ext cx="10420350" cy="248692"/>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On your phone: </a:t>
            </a:r>
            <a:r>
              <a:rPr sz="1400" b="1" i="0">
                <a:solidFill>
                  <a:srgbClr val="10141A"/>
                </a:solidFill>
                <a:latin typeface="Arial"/>
              </a:rPr>
              <a:t>sph-aiimsbhopal.github.io/intro-economic-evaluation-health</a:t>
            </a:r>
          </a:p>
        </p:txBody>
      </p:sp>
      <p:pic>
        <p:nvPicPr>
          <p:cNvPr id="8" name="Picture 7" descr="block3a-12-1.png"/>
          <p:cNvPicPr>
            <a:picLocks noChangeAspect="1"/>
          </p:cNvPicPr>
          <p:nvPr/>
        </p:nvPicPr>
        <p:blipFill>
          <a:blip r:embed="rId3"/>
          <a:stretch>
            <a:fillRect/>
          </a:stretch>
        </p:blipFill>
        <p:spPr>
          <a:xfrm>
            <a:off x="11144250" y="6137672"/>
            <a:ext cx="495300" cy="4953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Where Indian cost data comes from</a:t>
            </a:r>
          </a:p>
        </p:txBody>
      </p:sp>
      <p:graphicFrame>
        <p:nvGraphicFramePr>
          <p:cNvPr id="4" name="Table 3"/>
          <p:cNvGraphicFramePr>
            <a:graphicFrameLocks noGrp="1"/>
          </p:cNvGraphicFramePr>
          <p:nvPr/>
        </p:nvGraphicFramePr>
        <p:xfrm>
          <a:off x="552450" y="1162050"/>
          <a:ext cx="11087100" cy="3760738"/>
        </p:xfrm>
        <a:graphic>
          <a:graphicData uri="http://schemas.openxmlformats.org/drawingml/2006/table">
            <a:tbl>
              <a:tblPr firstRow="1">
                <a:tableStyleId>{5C22544A-7EE6-4342-B048-85BDC9FD1C3A}</a:tableStyleId>
              </a:tblPr>
              <a:tblGrid>
                <a:gridCol w="3890070"/>
                <a:gridCol w="7197030"/>
              </a:tblGrid>
              <a:tr h="752147">
                <a:tc>
                  <a:txBody>
                    <a:bodyPr wrap="square"/>
                    <a:lstStyle/>
                    <a:p>
                      <a:pPr algn="l">
                        <a:lnSpc>
                          <a:spcPct val="104000"/>
                        </a:lnSpc>
                      </a:pPr>
                      <a:r>
                        <a:rPr sz="2100" b="1" i="0">
                          <a:solidFill>
                            <a:srgbClr val="FFFFFF"/>
                          </a:solidFill>
                          <a:latin typeface="Arial"/>
                        </a:rPr>
                        <a:t>You need</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Go to</a:t>
                      </a:r>
                    </a:p>
                  </a:txBody>
                  <a:tcPr marL="60000" marR="60000" marT="35000" marB="35000" anchor="t">
                    <a:solidFill>
                      <a:srgbClr val="162A6C"/>
                    </a:solidFill>
                  </a:tcPr>
                </a:tc>
              </a:tr>
              <a:tr h="752147">
                <a:tc>
                  <a:txBody>
                    <a:bodyPr wrap="square"/>
                    <a:lstStyle/>
                    <a:p>
                      <a:pPr algn="l">
                        <a:lnSpc>
                          <a:spcPct val="104000"/>
                        </a:lnSpc>
                      </a:pPr>
                      <a:r>
                        <a:rPr sz="2100" b="0" i="0">
                          <a:solidFill>
                            <a:srgbClr val="10141A"/>
                          </a:solidFill>
                          <a:latin typeface="Arial"/>
                        </a:rPr>
                        <a:t>Unit costs of public health services, all levels</a:t>
                      </a:r>
                    </a:p>
                  </a:txBody>
                  <a:tcPr marL="60000" marR="60000" marT="35000" marB="35000" anchor="t">
                    <a:solidFill>
                      <a:srgbClr val="F4F6F9"/>
                    </a:solidFill>
                  </a:tcPr>
                </a:tc>
                <a:tc>
                  <a:txBody>
                    <a:bodyPr wrap="square"/>
                    <a:lstStyle/>
                    <a:p>
                      <a:pPr algn="l">
                        <a:lnSpc>
                          <a:spcPct val="104000"/>
                        </a:lnSpc>
                      </a:pPr>
                      <a:r>
                        <a:rPr sz="2100" b="1" i="0">
                          <a:solidFill>
                            <a:srgbClr val="10141A"/>
                          </a:solidFill>
                          <a:latin typeface="Arial"/>
                        </a:rPr>
                        <a:t>National Health System Cost Database</a:t>
                      </a:r>
                      <a:r>
                        <a:rPr sz="2100" b="0" i="0">
                          <a:solidFill>
                            <a:srgbClr val="10141A"/>
                          </a:solidFill>
                          <a:latin typeface="Arial"/>
                        </a:rPr>
                        <a:t>, built from the Cost of Health Services in India study</a:t>
                      </a:r>
                    </a:p>
                  </a:txBody>
                  <a:tcPr marL="60000" marR="60000" marT="35000" marB="35000" anchor="t">
                    <a:solidFill>
                      <a:srgbClr val="F4F6F9"/>
                    </a:solidFill>
                  </a:tcPr>
                </a:tc>
              </a:tr>
              <a:tr h="752147">
                <a:tc>
                  <a:txBody>
                    <a:bodyPr wrap="square"/>
                    <a:lstStyle/>
                    <a:p>
                      <a:pPr algn="l">
                        <a:lnSpc>
                          <a:spcPct val="104000"/>
                        </a:lnSpc>
                      </a:pPr>
                      <a:r>
                        <a:rPr sz="2100" b="0" i="0">
                          <a:solidFill>
                            <a:srgbClr val="10141A"/>
                          </a:solidFill>
                          <a:latin typeface="Arial"/>
                        </a:rPr>
                        <a:t>Out-of-pocket expenditure by condition</a:t>
                      </a:r>
                    </a:p>
                  </a:txBody>
                  <a:tcPr marL="60000" marR="60000" marT="35000" marB="35000" anchor="t">
                    <a:noFill/>
                  </a:tcPr>
                </a:tc>
                <a:tc>
                  <a:txBody>
                    <a:bodyPr wrap="square"/>
                    <a:lstStyle/>
                    <a:p>
                      <a:pPr algn="l">
                        <a:lnSpc>
                          <a:spcPct val="104000"/>
                        </a:lnSpc>
                      </a:pPr>
                      <a:r>
                        <a:rPr sz="2100" b="1" i="0">
                          <a:solidFill>
                            <a:srgbClr val="10141A"/>
                          </a:solidFill>
                          <a:latin typeface="Arial"/>
                        </a:rPr>
                        <a:t>National Sample Survey, 75th round</a:t>
                      </a:r>
                      <a:r>
                        <a:rPr sz="2100" b="0" i="0">
                          <a:solidFill>
                            <a:srgbClr val="10141A"/>
                          </a:solidFill>
                          <a:latin typeface="Arial"/>
                        </a:rPr>
                        <a:t>. Public and private, but broad conditions only</a:t>
                      </a:r>
                    </a:p>
                  </a:txBody>
                  <a:tcPr marL="60000" marR="60000" marT="35000" marB="35000" anchor="t">
                    <a:noFill/>
                  </a:tcPr>
                </a:tc>
              </a:tr>
              <a:tr h="752147">
                <a:tc>
                  <a:txBody>
                    <a:bodyPr wrap="square"/>
                    <a:lstStyle/>
                    <a:p>
                      <a:pPr algn="l">
                        <a:lnSpc>
                          <a:spcPct val="104000"/>
                        </a:lnSpc>
                      </a:pPr>
                      <a:r>
                        <a:rPr sz="2100" b="0" i="0">
                          <a:solidFill>
                            <a:srgbClr val="10141A"/>
                          </a:solidFill>
                          <a:latin typeface="Arial"/>
                        </a:rPr>
                        <a:t>Price of a curative package</a:t>
                      </a:r>
                    </a:p>
                  </a:txBody>
                  <a:tcPr marL="60000" marR="60000" marT="35000" marB="35000" anchor="t">
                    <a:solidFill>
                      <a:srgbClr val="F4F6F9"/>
                    </a:solidFill>
                  </a:tcPr>
                </a:tc>
                <a:tc>
                  <a:txBody>
                    <a:bodyPr wrap="square"/>
                    <a:lstStyle/>
                    <a:p>
                      <a:pPr algn="l">
                        <a:lnSpc>
                          <a:spcPct val="104000"/>
                        </a:lnSpc>
                      </a:pPr>
                      <a:r>
                        <a:rPr sz="2100" b="1" i="0">
                          <a:solidFill>
                            <a:srgbClr val="10141A"/>
                          </a:solidFill>
                          <a:latin typeface="Arial"/>
                        </a:rPr>
                        <a:t>PMJAY package rates</a:t>
                      </a:r>
                      <a:r>
                        <a:rPr sz="2100" b="0" i="0">
                          <a:solidFill>
                            <a:srgbClr val="10141A"/>
                          </a:solidFill>
                          <a:latin typeface="Arial"/>
                        </a:rPr>
                        <a:t>. The Reference Case treats PMJAY as the payer for curative services</a:t>
                      </a:r>
                    </a:p>
                  </a:txBody>
                  <a:tcPr marL="60000" marR="60000" marT="35000" marB="35000" anchor="t">
                    <a:solidFill>
                      <a:srgbClr val="F4F6F9"/>
                    </a:solidFill>
                  </a:tcPr>
                </a:tc>
              </a:tr>
              <a:tr h="752150">
                <a:tc>
                  <a:txBody>
                    <a:bodyPr wrap="square"/>
                    <a:lstStyle/>
                    <a:p>
                      <a:pPr algn="l">
                        <a:lnSpc>
                          <a:spcPct val="104000"/>
                        </a:lnSpc>
                      </a:pPr>
                      <a:r>
                        <a:rPr sz="2100" b="0" i="0">
                          <a:solidFill>
                            <a:srgbClr val="10141A"/>
                          </a:solidFill>
                          <a:latin typeface="Arial"/>
                        </a:rPr>
                        <a:t>Nothing suitable exists</a:t>
                      </a:r>
                    </a:p>
                  </a:txBody>
                  <a:tcPr marL="60000" marR="60000" marT="35000" marB="35000" anchor="t">
                    <a:noFill/>
                  </a:tcPr>
                </a:tc>
                <a:tc>
                  <a:txBody>
                    <a:bodyPr wrap="square"/>
                    <a:lstStyle/>
                    <a:p>
                      <a:pPr algn="l">
                        <a:lnSpc>
                          <a:spcPct val="104000"/>
                        </a:lnSpc>
                      </a:pPr>
                      <a:r>
                        <a:rPr sz="2100" b="0" i="0">
                          <a:solidFill>
                            <a:srgbClr val="10141A"/>
                          </a:solidFill>
                          <a:latin typeface="Arial"/>
                        </a:rPr>
                        <a:t>Primary collection, using the </a:t>
                      </a:r>
                      <a:r>
                        <a:rPr sz="2100" b="1" i="0">
                          <a:solidFill>
                            <a:srgbClr val="10141A"/>
                          </a:solidFill>
                          <a:latin typeface="Arial"/>
                        </a:rPr>
                        <a:t>HTAIn costing handbook</a:t>
                      </a:r>
                    </a:p>
                  </a:txBody>
                  <a:tcPr marL="60000" marR="60000" marT="35000" marB="35000" anchor="t">
                    <a:noFill/>
                  </a:tcPr>
                </a:tc>
              </a:tr>
            </a:tbl>
          </a:graphicData>
        </a:graphic>
      </p:graphicFrame>
      <p:sp>
        <p:nvSpPr>
          <p:cNvPr id="5" name="Rectangle 4"/>
          <p:cNvSpPr/>
          <p:nvPr/>
        </p:nvSpPr>
        <p:spPr>
          <a:xfrm>
            <a:off x="552450" y="5044827"/>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5044827"/>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5045167"/>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Check the database before you plan primary data collection.</a:t>
            </a:r>
          </a:p>
        </p:txBody>
      </p:sp>
      <p:sp>
        <p:nvSpPr>
          <p:cNvPr id="8" name="Rectangle 7"/>
          <p:cNvSpPr/>
          <p:nvPr/>
        </p:nvSpPr>
        <p:spPr>
          <a:xfrm>
            <a:off x="552450" y="6260753"/>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52450" y="6329573"/>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healtheconomics.pgisph.in/costing_web/ · see also Prinja et al., </a:t>
            </a:r>
            <a:r>
              <a:rPr sz="1400" b="0" i="1">
                <a:solidFill>
                  <a:srgbClr val="75808D"/>
                </a:solidFill>
                <a:latin typeface="Arial"/>
              </a:rPr>
              <a:t>PharmacoEconomics Open</a:t>
            </a:r>
            <a:r>
              <a:rPr sz="1400" b="0" i="0">
                <a:solidFill>
                  <a:srgbClr val="75808D"/>
                </a:solidFill>
                <a:latin typeface="Arial"/>
              </a:rPr>
              <a:t>, 2020.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1860" b="1" i="0" spc="-15">
                <a:solidFill>
                  <a:srgbClr val="FFFFFF"/>
                </a:solidFill>
                <a:latin typeface="Arial"/>
              </a:rPr>
              <a:t>7</a:t>
            </a:r>
            <a:r>
              <a:rPr sz="3000" b="1" i="0" spc="-15">
                <a:solidFill>
                  <a:srgbClr val="FFFFFF"/>
                </a:solidFill>
                <a:latin typeface="Arial"/>
              </a:rPr>
              <a:t> Time horizon</a:t>
            </a:r>
          </a:p>
        </p:txBody>
      </p:sp>
      <p:sp>
        <p:nvSpPr>
          <p:cNvPr id="4" name="TextBox 3"/>
          <p:cNvSpPr txBox="1"/>
          <p:nvPr/>
        </p:nvSpPr>
        <p:spPr>
          <a:xfrm>
            <a:off x="552450" y="1142050"/>
            <a:ext cx="11087100" cy="514052"/>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Long enough for every cost and effect that differs.</a:t>
            </a:r>
          </a:p>
        </p:txBody>
      </p:sp>
      <p:graphicFrame>
        <p:nvGraphicFramePr>
          <p:cNvPr id="5" name="Table 4"/>
          <p:cNvGraphicFramePr>
            <a:graphicFrameLocks noGrp="1"/>
          </p:cNvGraphicFramePr>
          <p:nvPr/>
        </p:nvGraphicFramePr>
        <p:xfrm>
          <a:off x="552450" y="1866454"/>
          <a:ext cx="11087100" cy="2274540"/>
        </p:xfrm>
        <a:graphic>
          <a:graphicData uri="http://schemas.openxmlformats.org/drawingml/2006/table">
            <a:tbl>
              <a:tblPr firstRow="1">
                <a:tableStyleId>{5C22544A-7EE6-4342-B048-85BDC9FD1C3A}</a:tableStyleId>
              </a:tblPr>
              <a:tblGrid>
                <a:gridCol w="8590508"/>
                <a:gridCol w="2496592"/>
              </a:tblGrid>
              <a:tr h="758180">
                <a:tc>
                  <a:txBody>
                    <a:bodyPr wrap="square"/>
                    <a:lstStyle/>
                    <a:p>
                      <a:pPr algn="l">
                        <a:lnSpc>
                          <a:spcPct val="104000"/>
                        </a:lnSpc>
                      </a:pPr>
                      <a:r>
                        <a:rPr sz="2100" b="1" i="0">
                          <a:solidFill>
                            <a:srgbClr val="FFFFFF"/>
                          </a:solidFill>
                          <a:latin typeface="Arial"/>
                        </a:rPr>
                        <a:t>Situation</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Horizon</a:t>
                      </a:r>
                    </a:p>
                  </a:txBody>
                  <a:tcPr marL="60000" marR="60000" marT="35000" marB="35000" anchor="t">
                    <a:solidFill>
                      <a:srgbClr val="162A6C"/>
                    </a:solidFill>
                  </a:tcPr>
                </a:tc>
              </a:tr>
              <a:tr h="758180">
                <a:tc>
                  <a:txBody>
                    <a:bodyPr wrap="square"/>
                    <a:lstStyle/>
                    <a:p>
                      <a:pPr algn="l">
                        <a:lnSpc>
                          <a:spcPct val="104000"/>
                        </a:lnSpc>
                      </a:pPr>
                      <a:r>
                        <a:rPr sz="2100" b="0" i="0">
                          <a:solidFill>
                            <a:srgbClr val="10141A"/>
                          </a:solidFill>
                          <a:latin typeface="Arial"/>
                        </a:rPr>
                        <a:t>Mortality or survival is affected: cancer, diabetes, cardiovascular disease</a:t>
                      </a:r>
                    </a:p>
                  </a:txBody>
                  <a:tcPr marL="60000" marR="60000" marT="35000" marB="35000" anchor="t">
                    <a:solidFill>
                      <a:srgbClr val="F4F6F9"/>
                    </a:solidFill>
                  </a:tcPr>
                </a:tc>
                <a:tc>
                  <a:txBody>
                    <a:bodyPr wrap="square"/>
                    <a:lstStyle/>
                    <a:p>
                      <a:pPr algn="l">
                        <a:lnSpc>
                          <a:spcPct val="104000"/>
                        </a:lnSpc>
                      </a:pPr>
                      <a:r>
                        <a:rPr sz="2100" b="1" i="0">
                          <a:solidFill>
                            <a:srgbClr val="10141A"/>
                          </a:solidFill>
                          <a:latin typeface="Arial"/>
                        </a:rPr>
                        <a:t>Lifetime</a:t>
                      </a:r>
                    </a:p>
                  </a:txBody>
                  <a:tcPr marL="60000" marR="60000" marT="35000" marB="35000" anchor="t">
                    <a:solidFill>
                      <a:srgbClr val="F4F6F9"/>
                    </a:solidFill>
                  </a:tcPr>
                </a:tc>
              </a:tr>
              <a:tr h="758180">
                <a:tc>
                  <a:txBody>
                    <a:bodyPr wrap="square"/>
                    <a:lstStyle/>
                    <a:p>
                      <a:pPr algn="l">
                        <a:lnSpc>
                          <a:spcPct val="104000"/>
                        </a:lnSpc>
                      </a:pPr>
                      <a:r>
                        <a:rPr sz="2100" b="0" i="0">
                          <a:solidFill>
                            <a:srgbClr val="10141A"/>
                          </a:solidFill>
                          <a:latin typeface="Arial"/>
                        </a:rPr>
                        <a:t>No difference in long-term sequelae: an acute infection</a:t>
                      </a:r>
                    </a:p>
                  </a:txBody>
                  <a:tcPr marL="60000" marR="60000" marT="35000" marB="35000" anchor="t">
                    <a:noFill/>
                  </a:tcPr>
                </a:tc>
                <a:tc>
                  <a:txBody>
                    <a:bodyPr wrap="square"/>
                    <a:lstStyle/>
                    <a:p>
                      <a:pPr algn="l">
                        <a:lnSpc>
                          <a:spcPct val="104000"/>
                        </a:lnSpc>
                      </a:pPr>
                      <a:r>
                        <a:rPr sz="2100" b="0" i="0">
                          <a:solidFill>
                            <a:srgbClr val="10141A"/>
                          </a:solidFill>
                          <a:latin typeface="Arial"/>
                        </a:rPr>
                        <a:t>Short, and say why</a:t>
                      </a:r>
                    </a:p>
                  </a:txBody>
                  <a:tcPr marL="60000" marR="60000" marT="35000" marB="35000" anchor="t">
                    <a:noFill/>
                  </a:tcPr>
                </a:tc>
              </a:tr>
            </a:tbl>
          </a:graphicData>
        </a:graphic>
      </p:graphicFrame>
      <p:sp>
        <p:nvSpPr>
          <p:cNvPr id="6" name="Rectangle 5"/>
          <p:cNvSpPr/>
          <p:nvPr/>
        </p:nvSpPr>
        <p:spPr>
          <a:xfrm>
            <a:off x="552450" y="4263033"/>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4263033"/>
            <a:ext cx="57150" cy="536674"/>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4263373"/>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Too short a horizon decides the result in advance.</a:t>
            </a:r>
          </a:p>
        </p:txBody>
      </p:sp>
      <p:sp>
        <p:nvSpPr>
          <p:cNvPr id="9" name="TextBox 8"/>
          <p:cNvSpPr txBox="1"/>
          <p:nvPr/>
        </p:nvSpPr>
        <p:spPr>
          <a:xfrm>
            <a:off x="552450" y="4962766"/>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Vaccinate a girl at 14 and the whole cost falls that year, while the cancers prevented would have come after 30. A one-year horizon counts every rupee and no benefit, so the programme looks like waste. The horizon produced that answer, not the vaccine.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same framing, on a drug</a:t>
            </a:r>
          </a:p>
        </p:txBody>
      </p:sp>
      <p:graphicFrame>
        <p:nvGraphicFramePr>
          <p:cNvPr id="4" name="Table 3"/>
          <p:cNvGraphicFramePr>
            <a:graphicFrameLocks noGrp="1"/>
          </p:cNvGraphicFramePr>
          <p:nvPr/>
        </p:nvGraphicFramePr>
        <p:xfrm>
          <a:off x="552450" y="1162050"/>
          <a:ext cx="11087100" cy="3155900"/>
        </p:xfrm>
        <a:graphic>
          <a:graphicData uri="http://schemas.openxmlformats.org/drawingml/2006/table">
            <a:tbl>
              <a:tblPr firstRow="1">
                <a:tableStyleId>{5C22544A-7EE6-4342-B048-85BDC9FD1C3A}</a:tableStyleId>
              </a:tblPr>
              <a:tblGrid>
                <a:gridCol w="2695575"/>
                <a:gridCol w="8391525"/>
              </a:tblGrid>
              <a:tr h="525983">
                <a:tc>
                  <a:txBody>
                    <a:bodyPr wrap="square"/>
                    <a:lstStyle/>
                    <a:p>
                      <a:pPr algn="l">
                        <a:lnSpc>
                          <a:spcPct val="104000"/>
                        </a:lnSpc>
                      </a:pPr>
                      <a:r>
                        <a:rPr sz="2010" b="1" i="0">
                          <a:solidFill>
                            <a:srgbClr val="FFFFFF"/>
                          </a:solidFill>
                          <a:latin typeface="Arial"/>
                        </a:rPr>
                        <a:t>Principle</a:t>
                      </a:r>
                    </a:p>
                  </a:txBody>
                  <a:tcPr marL="60000" marR="60000" marT="35000" marB="35000" anchor="t">
                    <a:solidFill>
                      <a:srgbClr val="162A6C"/>
                    </a:solidFill>
                  </a:tcPr>
                </a:tc>
                <a:tc>
                  <a:txBody>
                    <a:bodyPr wrap="square"/>
                    <a:lstStyle/>
                    <a:p>
                      <a:pPr algn="l">
                        <a:lnSpc>
                          <a:spcPct val="104000"/>
                        </a:lnSpc>
                      </a:pPr>
                      <a:r>
                        <a:rPr sz="2010" b="1" i="0">
                          <a:solidFill>
                            <a:srgbClr val="FFFFFF"/>
                          </a:solidFill>
                          <a:latin typeface="Arial"/>
                        </a:rPr>
                        <a:t>What the trastuzumab evaluation chose</a:t>
                      </a:r>
                    </a:p>
                  </a:txBody>
                  <a:tcPr marL="60000" marR="60000" marT="35000" marB="35000" anchor="t">
                    <a:solidFill>
                      <a:srgbClr val="162A6C"/>
                    </a:solidFill>
                  </a:tcPr>
                </a:tc>
              </a:tr>
              <a:tr h="525983">
                <a:tc>
                  <a:txBody>
                    <a:bodyPr wrap="square"/>
                    <a:lstStyle/>
                    <a:p>
                      <a:pPr algn="l">
                        <a:lnSpc>
                          <a:spcPct val="104000"/>
                        </a:lnSpc>
                      </a:pPr>
                      <a:r>
                        <a:rPr sz="2010" b="1" i="0">
                          <a:solidFill>
                            <a:srgbClr val="10141A"/>
                          </a:solidFill>
                          <a:latin typeface="Arial"/>
                        </a:rPr>
                        <a:t>1 Decision problem</a:t>
                      </a:r>
                    </a:p>
                  </a:txBody>
                  <a:tcPr marL="60000" marR="60000" marT="35000" marB="35000" anchor="t">
                    <a:solidFill>
                      <a:srgbClr val="F4F6F9"/>
                    </a:solidFill>
                  </a:tcPr>
                </a:tc>
                <a:tc>
                  <a:txBody>
                    <a:bodyPr wrap="square"/>
                    <a:lstStyle/>
                    <a:p>
                      <a:pPr algn="l">
                        <a:lnSpc>
                          <a:spcPct val="104000"/>
                        </a:lnSpc>
                      </a:pPr>
                      <a:r>
                        <a:rPr sz="2010" b="0" i="0">
                          <a:solidFill>
                            <a:srgbClr val="10141A"/>
                          </a:solidFill>
                          <a:latin typeface="Arial"/>
                        </a:rPr>
                        <a:t>Add trastuzumab to chemotherapy in breast cancer, and for how long</a:t>
                      </a:r>
                    </a:p>
                  </a:txBody>
                  <a:tcPr marL="60000" marR="60000" marT="35000" marB="35000" anchor="t">
                    <a:solidFill>
                      <a:srgbClr val="F4F6F9"/>
                    </a:solidFill>
                  </a:tcPr>
                </a:tc>
              </a:tr>
              <a:tr h="525983">
                <a:tc>
                  <a:txBody>
                    <a:bodyPr wrap="square"/>
                    <a:lstStyle/>
                    <a:p>
                      <a:pPr algn="l">
                        <a:lnSpc>
                          <a:spcPct val="104000"/>
                        </a:lnSpc>
                      </a:pPr>
                      <a:r>
                        <a:rPr sz="2010" b="1" i="0">
                          <a:solidFill>
                            <a:srgbClr val="10141A"/>
                          </a:solidFill>
                          <a:latin typeface="Arial"/>
                        </a:rPr>
                        <a:t>2 Comparator</a:t>
                      </a:r>
                    </a:p>
                  </a:txBody>
                  <a:tcPr marL="60000" marR="60000" marT="35000" marB="35000" anchor="t">
                    <a:noFill/>
                  </a:tcPr>
                </a:tc>
                <a:tc>
                  <a:txBody>
                    <a:bodyPr wrap="square"/>
                    <a:lstStyle/>
                    <a:p>
                      <a:pPr algn="l">
                        <a:lnSpc>
                          <a:spcPct val="104000"/>
                        </a:lnSpc>
                      </a:pPr>
                      <a:r>
                        <a:rPr sz="2010" b="0" i="0">
                          <a:solidFill>
                            <a:srgbClr val="10141A"/>
                          </a:solidFill>
                          <a:latin typeface="Arial"/>
                        </a:rPr>
                        <a:t>Chemotherapy alone, against a year, six months and nine weeks of it</a:t>
                      </a:r>
                    </a:p>
                  </a:txBody>
                  <a:tcPr marL="60000" marR="60000" marT="35000" marB="35000" anchor="t">
                    <a:noFill/>
                  </a:tcPr>
                </a:tc>
              </a:tr>
              <a:tr h="525983">
                <a:tc>
                  <a:txBody>
                    <a:bodyPr wrap="square"/>
                    <a:lstStyle/>
                    <a:p>
                      <a:pPr algn="l">
                        <a:lnSpc>
                          <a:spcPct val="104000"/>
                        </a:lnSpc>
                      </a:pPr>
                      <a:r>
                        <a:rPr sz="2010" b="1" i="0">
                          <a:solidFill>
                            <a:srgbClr val="10141A"/>
                          </a:solidFill>
                          <a:latin typeface="Arial"/>
                        </a:rPr>
                        <a:t>3 Perspective</a:t>
                      </a:r>
                    </a:p>
                  </a:txBody>
                  <a:tcPr marL="60000" marR="60000" marT="35000" marB="35000" anchor="t">
                    <a:solidFill>
                      <a:srgbClr val="F4F6F9"/>
                    </a:solidFill>
                  </a:tcPr>
                </a:tc>
                <a:tc>
                  <a:txBody>
                    <a:bodyPr wrap="square"/>
                    <a:lstStyle/>
                    <a:p>
                      <a:pPr algn="l">
                        <a:lnSpc>
                          <a:spcPct val="104000"/>
                        </a:lnSpc>
                      </a:pPr>
                      <a:r>
                        <a:rPr sz="2010" b="0" i="0">
                          <a:solidFill>
                            <a:srgbClr val="10141A"/>
                          </a:solidFill>
                          <a:latin typeface="Arial"/>
                        </a:rPr>
                        <a:t>Societal, </a:t>
                      </a:r>
                      <a:r>
                        <a:rPr sz="2010" b="0" i="1">
                          <a:solidFill>
                            <a:srgbClr val="10141A"/>
                          </a:solidFill>
                          <a:latin typeface="Arial"/>
                        </a:rPr>
                        <a:t>excluding indirect productivity losses</a:t>
                      </a:r>
                      <a:r>
                        <a:rPr sz="2010" b="0" i="0">
                          <a:solidFill>
                            <a:srgbClr val="10141A"/>
                          </a:solidFill>
                          <a:latin typeface="Arial"/>
                        </a:rPr>
                        <a:t>: abridged societal</a:t>
                      </a:r>
                    </a:p>
                  </a:txBody>
                  <a:tcPr marL="60000" marR="60000" marT="35000" marB="35000" anchor="t">
                    <a:solidFill>
                      <a:srgbClr val="F4F6F9"/>
                    </a:solidFill>
                  </a:tcPr>
                </a:tc>
              </a:tr>
              <a:tr h="525983">
                <a:tc>
                  <a:txBody>
                    <a:bodyPr wrap="square"/>
                    <a:lstStyle/>
                    <a:p>
                      <a:pPr algn="l">
                        <a:lnSpc>
                          <a:spcPct val="104000"/>
                        </a:lnSpc>
                      </a:pPr>
                      <a:r>
                        <a:rPr sz="2010" b="1" i="0">
                          <a:solidFill>
                            <a:srgbClr val="10141A"/>
                          </a:solidFill>
                          <a:latin typeface="Arial"/>
                        </a:rPr>
                        <a:t>4 Effectiveness</a:t>
                      </a:r>
                    </a:p>
                  </a:txBody>
                  <a:tcPr marL="60000" marR="60000" marT="35000" marB="35000" anchor="t">
                    <a:noFill/>
                  </a:tcPr>
                </a:tc>
                <a:tc>
                  <a:txBody>
                    <a:bodyPr wrap="square"/>
                    <a:lstStyle/>
                    <a:p>
                      <a:pPr algn="l">
                        <a:lnSpc>
                          <a:spcPct val="104000"/>
                        </a:lnSpc>
                      </a:pPr>
                      <a:r>
                        <a:rPr sz="2010" b="0" i="0">
                          <a:solidFill>
                            <a:srgbClr val="10141A"/>
                          </a:solidFill>
                          <a:latin typeface="Arial"/>
                        </a:rPr>
                        <a:t>The HERA trial, and separately the joint NSABP and NCCTG analysis</a:t>
                      </a:r>
                    </a:p>
                  </a:txBody>
                  <a:tcPr marL="60000" marR="60000" marT="35000" marB="35000" anchor="t">
                    <a:noFill/>
                  </a:tcPr>
                </a:tc>
              </a:tr>
              <a:tr h="525985">
                <a:tc>
                  <a:txBody>
                    <a:bodyPr wrap="square"/>
                    <a:lstStyle/>
                    <a:p>
                      <a:pPr algn="l">
                        <a:lnSpc>
                          <a:spcPct val="104000"/>
                        </a:lnSpc>
                      </a:pPr>
                      <a:r>
                        <a:rPr sz="2010" b="1" i="0">
                          <a:solidFill>
                            <a:srgbClr val="10141A"/>
                          </a:solidFill>
                          <a:latin typeface="Arial"/>
                        </a:rPr>
                        <a:t>5 Costs</a:t>
                      </a:r>
                    </a:p>
                  </a:txBody>
                  <a:tcPr marL="60000" marR="60000" marT="35000" marB="35000" anchor="t">
                    <a:solidFill>
                      <a:srgbClr val="F4F6F9"/>
                    </a:solidFill>
                  </a:tcPr>
                </a:tc>
                <a:tc>
                  <a:txBody>
                    <a:bodyPr wrap="square"/>
                    <a:lstStyle/>
                    <a:p>
                      <a:pPr algn="l">
                        <a:lnSpc>
                          <a:spcPct val="104000"/>
                        </a:lnSpc>
                      </a:pPr>
                      <a:r>
                        <a:rPr sz="2010" b="0" i="0">
                          <a:solidFill>
                            <a:srgbClr val="10141A"/>
                          </a:solidFill>
                          <a:latin typeface="Arial"/>
                        </a:rPr>
                        <a:t>Standard treatment guidelines, real-world use from cancer registries</a:t>
                      </a:r>
                    </a:p>
                  </a:txBody>
                  <a:tcPr marL="60000" marR="60000" marT="35000" marB="35000" anchor="t">
                    <a:solidFill>
                      <a:srgbClr val="F4F6F9"/>
                    </a:solidFill>
                  </a:tcPr>
                </a:tc>
              </a:tr>
            </a:tbl>
          </a:graphicData>
        </a:graphic>
      </p:graphicFrame>
      <p:sp>
        <p:nvSpPr>
          <p:cNvPr id="5" name="Rectangle 4"/>
          <p:cNvSpPr/>
          <p:nvPr/>
        </p:nvSpPr>
        <p:spPr>
          <a:xfrm>
            <a:off x="552450" y="441960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419600"/>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41994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Row 4 is two answers to one question. Session 5 shows what that did.</a:t>
            </a:r>
          </a:p>
        </p:txBody>
      </p:sp>
      <p:sp>
        <p:nvSpPr>
          <p:cNvPr id="8" name="Rectangle 7"/>
          <p:cNvSpPr/>
          <p:nvPr/>
        </p:nvSpPr>
        <p:spPr>
          <a:xfrm>
            <a:off x="552450" y="5576739"/>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52450" y="5645559"/>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Gupta, Verma, Gupta, Prinja, </a:t>
            </a:r>
            <a:r>
              <a:rPr sz="1400" b="0" i="1">
                <a:solidFill>
                  <a:srgbClr val="75808D"/>
                </a:solidFill>
                <a:latin typeface="Arial"/>
              </a:rPr>
              <a:t>JCO Global Oncology</a:t>
            </a:r>
            <a:r>
              <a:rPr sz="1400" b="0" i="0">
                <a:solidFill>
                  <a:srgbClr val="75808D"/>
                </a:solidFill>
                <a:latin typeface="Arial"/>
              </a:rPr>
              <a:t>, 2020.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Recap</a:t>
            </a:r>
          </a:p>
        </p:txBody>
      </p:sp>
      <p:sp>
        <p:nvSpPr>
          <p:cNvPr id="4" name="TextBox 3"/>
          <p:cNvSpPr txBox="1"/>
          <p:nvPr/>
        </p:nvSpPr>
        <p:spPr>
          <a:xfrm>
            <a:off x="1288703" y="114205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The </a:t>
            </a:r>
            <a:r>
              <a:rPr sz="2800" b="1" i="0">
                <a:solidFill>
                  <a:srgbClr val="10141A"/>
                </a:solidFill>
                <a:latin typeface="Arial"/>
              </a:rPr>
              <a:t>decision problem</a:t>
            </a:r>
            <a:r>
              <a:rPr sz="2800" b="0" i="0">
                <a:solidFill>
                  <a:srgbClr val="10141A"/>
                </a:solidFill>
                <a:latin typeface="Arial"/>
              </a:rPr>
              <a:t> is six questions, not a title</a:t>
            </a:r>
          </a:p>
        </p:txBody>
      </p:sp>
      <p:sp>
        <p:nvSpPr>
          <p:cNvPr id="5" name="TextBox 4"/>
          <p:cNvSpPr txBox="1"/>
          <p:nvPr/>
        </p:nvSpPr>
        <p:spPr>
          <a:xfrm>
            <a:off x="1288703" y="1763556"/>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The </a:t>
            </a:r>
            <a:r>
              <a:rPr sz="2800" b="1" i="0">
                <a:solidFill>
                  <a:srgbClr val="10141A"/>
                </a:solidFill>
                <a:latin typeface="Arial"/>
              </a:rPr>
              <a:t>comparator</a:t>
            </a:r>
            <a:r>
              <a:rPr sz="2800" b="0" i="0">
                <a:solidFill>
                  <a:srgbClr val="10141A"/>
                </a:solidFill>
                <a:latin typeface="Arial"/>
              </a:rPr>
              <a:t> is current practice. A weak one flatters everything downstream</a:t>
            </a:r>
          </a:p>
        </p:txBody>
      </p:sp>
      <p:sp>
        <p:nvSpPr>
          <p:cNvPr id="6" name="TextBox 5"/>
          <p:cNvSpPr txBox="1"/>
          <p:nvPr/>
        </p:nvSpPr>
        <p:spPr>
          <a:xfrm>
            <a:off x="1288703" y="2864587"/>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India's default is </a:t>
            </a:r>
            <a:r>
              <a:rPr sz="2800" b="1" i="0">
                <a:solidFill>
                  <a:srgbClr val="10141A"/>
                </a:solidFill>
                <a:latin typeface="Arial"/>
              </a:rPr>
              <a:t>abridged societal</a:t>
            </a:r>
            <a:r>
              <a:rPr sz="2800" b="0" i="0">
                <a:solidFill>
                  <a:srgbClr val="10141A"/>
                </a:solidFill>
                <a:latin typeface="Arial"/>
              </a:rPr>
              <a:t>, payer view alongside</a:t>
            </a:r>
          </a:p>
        </p:txBody>
      </p:sp>
      <p:sp>
        <p:nvSpPr>
          <p:cNvPr id="7" name="TextBox 6"/>
          <p:cNvSpPr txBox="1"/>
          <p:nvPr/>
        </p:nvSpPr>
        <p:spPr>
          <a:xfrm>
            <a:off x="1288703" y="3486093"/>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Costs: </a:t>
            </a:r>
            <a:r>
              <a:rPr sz="2800" b="1" i="0">
                <a:solidFill>
                  <a:srgbClr val="10141A"/>
                </a:solidFill>
                <a:latin typeface="Arial"/>
              </a:rPr>
              <a:t>identify, measure, value</a:t>
            </a:r>
            <a:r>
              <a:rPr sz="2800" b="0" i="0">
                <a:solidFill>
                  <a:srgbClr val="10141A"/>
                </a:solidFill>
                <a:latin typeface="Arial"/>
              </a:rPr>
              <a:t>. Annuitise capital</a:t>
            </a:r>
          </a:p>
        </p:txBody>
      </p:sp>
      <p:sp>
        <p:nvSpPr>
          <p:cNvPr id="8" name="TextBox 7"/>
          <p:cNvSpPr txBox="1"/>
          <p:nvPr/>
        </p:nvSpPr>
        <p:spPr>
          <a:xfrm>
            <a:off x="1288703" y="4107599"/>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Check the </a:t>
            </a:r>
            <a:r>
              <a:rPr sz="2800" b="1" i="0">
                <a:solidFill>
                  <a:srgbClr val="10141A"/>
                </a:solidFill>
                <a:latin typeface="Arial"/>
              </a:rPr>
              <a:t>National Health System Cost Database</a:t>
            </a:r>
            <a:r>
              <a:rPr sz="2800" b="0" i="0">
                <a:solidFill>
                  <a:srgbClr val="10141A"/>
                </a:solidFill>
                <a:latin typeface="Arial"/>
              </a:rPr>
              <a:t> first</a:t>
            </a:r>
          </a:p>
        </p:txBody>
      </p:sp>
      <p:sp>
        <p:nvSpPr>
          <p:cNvPr id="9" name="TextBox 8"/>
          <p:cNvSpPr txBox="1"/>
          <p:nvPr/>
        </p:nvSpPr>
        <p:spPr>
          <a:xfrm>
            <a:off x="1288703" y="4729105"/>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The </a:t>
            </a:r>
            <a:r>
              <a:rPr sz="2800" b="1" i="0">
                <a:solidFill>
                  <a:srgbClr val="10141A"/>
                </a:solidFill>
                <a:latin typeface="Arial"/>
              </a:rPr>
              <a:t>horizon</a:t>
            </a:r>
            <a:r>
              <a:rPr sz="2800" b="0" i="0">
                <a:solidFill>
                  <a:srgbClr val="10141A"/>
                </a:solidFill>
                <a:latin typeface="Arial"/>
              </a:rPr>
              <a:t> must be long enough for benefits to arrive</a:t>
            </a:r>
          </a:p>
        </p:txBody>
      </p:sp>
      <p:sp>
        <p:nvSpPr>
          <p:cNvPr id="10" name="Rectangle 9"/>
          <p:cNvSpPr/>
          <p:nvPr/>
        </p:nvSpPr>
        <p:spPr>
          <a:xfrm>
            <a:off x="552450" y="5370612"/>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52450" y="5370612"/>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6189" y="5370952"/>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All of that is the numerator, on paper. Next: the numerator, on your own ward.</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Sources</a:t>
            </a:r>
          </a:p>
        </p:txBody>
      </p:sp>
      <p:sp>
        <p:nvSpPr>
          <p:cNvPr id="4" name="TextBox 3"/>
          <p:cNvSpPr txBox="1"/>
          <p:nvPr/>
        </p:nvSpPr>
        <p:spPr>
          <a:xfrm>
            <a:off x="1111002" y="1142050"/>
            <a:ext cx="5068937" cy="3054548"/>
          </a:xfrm>
          <a:prstGeom prst="rect">
            <a:avLst/>
          </a:prstGeom>
          <a:noFill/>
        </p:spPr>
        <p:txBody>
          <a:bodyPr wrap="square" lIns="0" rIns="0" tIns="0" bIns="0">
            <a:spAutoFit/>
          </a:bodyPr>
          <a:lstStyle/>
          <a:p>
            <a:pPr algn="l" marL="285750" indent="-285750">
              <a:lnSpc>
                <a:spcPct val="120800"/>
              </a:lnSpc>
              <a:spcAft>
                <a:spcPts val="400"/>
              </a:spcAft>
              <a:buAutoNum type="arabicPeriod"/>
            </a:pPr>
            <a:r>
              <a:rPr sz="1400" b="1" i="0">
                <a:solidFill>
                  <a:srgbClr val="10141A"/>
                </a:solidFill>
                <a:latin typeface="Arial"/>
              </a:rPr>
              <a:t>Drummond MF, Sculpher MJ, Claxton K, Stoddart GL, Torrance GW.</a:t>
            </a:r>
            <a:r>
              <a:rPr sz="1400" b="0" i="0">
                <a:solidFill>
                  <a:srgbClr val="47525F"/>
                </a:solidFill>
                <a:latin typeface="Arial"/>
              </a:rPr>
              <a:t> Methods for the Economic Evaluation of Health Care Programmes. 4th ed. Oxford University Press; 2015. </a:t>
            </a:r>
            <a:r>
              <a:rPr sz="1400" b="1" i="0">
                <a:solidFill>
                  <a:srgbClr val="10141A"/>
                </a:solidFill>
                <a:latin typeface="Arial"/>
              </a:rPr>
              <a:t>Chapter 4</a:t>
            </a:r>
            <a:r>
              <a:rPr sz="1400" b="0" i="0">
                <a:solidFill>
                  <a:srgbClr val="47525F"/>
                </a:solidFill>
                <a:latin typeface="Arial"/>
              </a:rPr>
              <a:t>, pp. 77–123.</a:t>
            </a:r>
          </a:p>
          <a:p>
            <a:pPr algn="l" marL="285750" indent="-285750">
              <a:lnSpc>
                <a:spcPct val="120800"/>
              </a:lnSpc>
              <a:spcAft>
                <a:spcPts val="400"/>
              </a:spcAft>
              <a:buAutoNum type="arabicPeriod" startAt="2"/>
            </a:pPr>
            <a:r>
              <a:rPr sz="1400" b="1" i="0">
                <a:solidFill>
                  <a:srgbClr val="10141A"/>
                </a:solidFill>
                <a:latin typeface="Arial"/>
              </a:rPr>
              <a:t>Sharma D, Prinja S, Aggarwal AK, Rajsekar K, Bahuguna P.</a:t>
            </a:r>
            <a:r>
              <a:rPr sz="1400" b="0" i="0">
                <a:solidFill>
                  <a:srgbClr val="47525F"/>
                </a:solidFill>
                <a:latin typeface="Arial"/>
              </a:rPr>
              <a:t> Development of the Indian Reference Case for undertaking economic evaluation for health technology assessment. </a:t>
            </a:r>
            <a:r>
              <a:rPr sz="1400" b="0" i="1">
                <a:solidFill>
                  <a:srgbClr val="47525F"/>
                </a:solidFill>
                <a:latin typeface="Arial"/>
              </a:rPr>
              <a:t>Lancet Reg Health Southeast Asia</a:t>
            </a:r>
            <a:r>
              <a:rPr sz="1400" b="0" i="0">
                <a:solidFill>
                  <a:srgbClr val="47525F"/>
                </a:solidFill>
                <a:latin typeface="Arial"/>
              </a:rPr>
              <a:t> 2023;16:100241. PMID 37694178</a:t>
            </a:r>
          </a:p>
          <a:p>
            <a:pPr algn="l" marL="285750" indent="-285750">
              <a:lnSpc>
                <a:spcPct val="120800"/>
              </a:lnSpc>
              <a:spcAft>
                <a:spcPts val="400"/>
              </a:spcAft>
              <a:buAutoNum type="arabicPeriod" startAt="3"/>
            </a:pPr>
            <a:r>
              <a:rPr sz="1400" b="1" i="0">
                <a:solidFill>
                  <a:srgbClr val="10141A"/>
                </a:solidFill>
                <a:latin typeface="Arial"/>
              </a:rPr>
              <a:t>Prinja S, Chauhan AS, Angell B, et al.</a:t>
            </a:r>
            <a:r>
              <a:rPr sz="1400" b="0" i="0">
                <a:solidFill>
                  <a:srgbClr val="47525F"/>
                </a:solidFill>
                <a:latin typeface="Arial"/>
              </a:rPr>
              <a:t> A systematic review of the state of economic evaluation for health care in India. </a:t>
            </a:r>
            <a:r>
              <a:rPr sz="1400" b="0" i="1">
                <a:solidFill>
                  <a:srgbClr val="47525F"/>
                </a:solidFill>
                <a:latin typeface="Arial"/>
              </a:rPr>
              <a:t>Appl Health Econ Health Policy</a:t>
            </a:r>
            <a:r>
              <a:rPr sz="1400" b="0" i="0">
                <a:solidFill>
                  <a:srgbClr val="47525F"/>
                </a:solidFill>
                <a:latin typeface="Arial"/>
              </a:rPr>
              <a:t> 2015;13(6):595–613. PMID 26449485</a:t>
            </a:r>
          </a:p>
        </p:txBody>
      </p:sp>
      <p:sp>
        <p:nvSpPr>
          <p:cNvPr id="5" name="TextBox 4"/>
          <p:cNvSpPr txBox="1"/>
          <p:nvPr/>
        </p:nvSpPr>
        <p:spPr>
          <a:xfrm>
            <a:off x="6570613" y="1142050"/>
            <a:ext cx="5068937" cy="2575024"/>
          </a:xfrm>
          <a:prstGeom prst="rect">
            <a:avLst/>
          </a:prstGeom>
          <a:noFill/>
        </p:spPr>
        <p:txBody>
          <a:bodyPr wrap="square" lIns="0" rIns="0" tIns="0" bIns="0">
            <a:spAutoFit/>
          </a:bodyPr>
          <a:lstStyle/>
          <a:p>
            <a:pPr algn="l" marL="285750" indent="-285750">
              <a:lnSpc>
                <a:spcPct val="120800"/>
              </a:lnSpc>
              <a:spcAft>
                <a:spcPts val="400"/>
              </a:spcAft>
              <a:buAutoNum type="arabicPeriod" startAt="4"/>
            </a:pPr>
            <a:r>
              <a:rPr sz="1400" b="1" i="0">
                <a:solidFill>
                  <a:srgbClr val="10141A"/>
                </a:solidFill>
                <a:latin typeface="Arial"/>
              </a:rPr>
              <a:t>Prinja S, Chauhan AS, Bahuguna P, et al.</a:t>
            </a:r>
            <a:r>
              <a:rPr sz="1400" b="0" i="0">
                <a:solidFill>
                  <a:srgbClr val="47525F"/>
                </a:solidFill>
                <a:latin typeface="Arial"/>
              </a:rPr>
              <a:t> Cost of delivering secondary healthcare through the public sector in India. </a:t>
            </a:r>
            <a:r>
              <a:rPr sz="1400" b="0" i="1">
                <a:solidFill>
                  <a:srgbClr val="47525F"/>
                </a:solidFill>
                <a:latin typeface="Arial"/>
              </a:rPr>
              <a:t>PharmacoEcon Open</a:t>
            </a:r>
            <a:r>
              <a:rPr sz="1400" b="0" i="0">
                <a:solidFill>
                  <a:srgbClr val="47525F"/>
                </a:solidFill>
                <a:latin typeface="Arial"/>
              </a:rPr>
              <a:t> 2020;4(2):249–61. PMID 31468323</a:t>
            </a:r>
          </a:p>
          <a:p>
            <a:pPr algn="l" marL="285750" indent="-285750">
              <a:lnSpc>
                <a:spcPct val="120800"/>
              </a:lnSpc>
              <a:spcAft>
                <a:spcPts val="400"/>
              </a:spcAft>
              <a:buAutoNum type="arabicPeriod" startAt="5"/>
            </a:pPr>
            <a:r>
              <a:rPr sz="1400" b="1" i="0">
                <a:solidFill>
                  <a:srgbClr val="10141A"/>
                </a:solidFill>
                <a:latin typeface="Arial"/>
              </a:rPr>
              <a:t>Prinja S, Gupta A, Verma R, Bahuguna P, et al.</a:t>
            </a:r>
            <a:r>
              <a:rPr sz="1400" b="0" i="0">
                <a:solidFill>
                  <a:srgbClr val="47525F"/>
                </a:solidFill>
                <a:latin typeface="Arial"/>
              </a:rPr>
              <a:t> Cost of delivering health care services in public sector primary and community health centres in North India. </a:t>
            </a:r>
            <a:r>
              <a:rPr sz="1400" b="0" i="1">
                <a:solidFill>
                  <a:srgbClr val="47525F"/>
                </a:solidFill>
                <a:latin typeface="Arial"/>
              </a:rPr>
              <a:t>PLoS One</a:t>
            </a:r>
            <a:r>
              <a:rPr sz="1400" b="0" i="0">
                <a:solidFill>
                  <a:srgbClr val="47525F"/>
                </a:solidFill>
                <a:latin typeface="Arial"/>
              </a:rPr>
              <a:t> 2016;11(8):e0160986. PMID 27536781</a:t>
            </a:r>
          </a:p>
          <a:p>
            <a:pPr algn="l" marL="285750" indent="-285750">
              <a:lnSpc>
                <a:spcPct val="120800"/>
              </a:lnSpc>
              <a:spcAft>
                <a:spcPts val="400"/>
              </a:spcAft>
              <a:buAutoNum type="arabicPeriod" startAt="6"/>
            </a:pPr>
            <a:r>
              <a:rPr sz="1400" b="1" i="0">
                <a:solidFill>
                  <a:srgbClr val="10141A"/>
                </a:solidFill>
                <a:latin typeface="Arial"/>
              </a:rPr>
              <a:t>National Health System Cost Database for India.</a:t>
            </a:r>
            <a:r>
              <a:rPr sz="1400" b="0" i="0">
                <a:solidFill>
                  <a:srgbClr val="47525F"/>
                </a:solidFill>
                <a:latin typeface="Arial"/>
              </a:rPr>
              <a:t> PGIMER Chandigarh and Department of Health Research. healtheconomics.pgisph.in/costing_web/</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FACULTY WORKSHOP · SESSION 4 · COSTING, WITH A WORKSHEET</a:t>
            </a:r>
          </a:p>
        </p:txBody>
      </p:sp>
      <p:sp>
        <p:nvSpPr>
          <p:cNvPr id="3" name="TextBox 2"/>
          <p:cNvSpPr txBox="1"/>
          <p:nvPr/>
        </p:nvSpPr>
        <p:spPr>
          <a:xfrm>
            <a:off x="914400" y="459673"/>
            <a:ext cx="10363200" cy="1508224"/>
          </a:xfrm>
          <a:prstGeom prst="rect">
            <a:avLst/>
          </a:prstGeom>
          <a:noFill/>
        </p:spPr>
        <p:txBody>
          <a:bodyPr wrap="square" lIns="0" rIns="0" tIns="0" bIns="0">
            <a:spAutoFit/>
          </a:bodyPr>
          <a:lstStyle/>
          <a:p>
            <a:pPr algn="l">
              <a:lnSpc>
                <a:spcPct val="91700"/>
              </a:lnSpc>
              <a:spcAft>
                <a:spcPts val="400"/>
              </a:spcAft>
              <a:buNone/>
            </a:pPr>
            <a:r>
              <a:rPr sz="5400" b="1" i="0" spc="-81">
                <a:solidFill>
                  <a:srgbClr val="162A6C"/>
                </a:solidFill>
                <a:latin typeface="Arial"/>
              </a:rPr>
              <a:t>Costing</a:t>
            </a:r>
          </a:p>
          <a:p>
            <a:pPr algn="l">
              <a:lnSpc>
                <a:spcPct val="91700"/>
              </a:lnSpc>
              <a:spcAft>
                <a:spcPts val="400"/>
              </a:spcAft>
              <a:buNone/>
            </a:pPr>
            <a:r>
              <a:rPr sz="5400" b="1" i="0" spc="-81">
                <a:solidFill>
                  <a:srgbClr val="162A6C"/>
                </a:solidFill>
                <a:latin typeface="Arial"/>
              </a:rPr>
              <a:t>your own service</a:t>
            </a:r>
          </a:p>
        </p:txBody>
      </p:sp>
      <p:sp>
        <p:nvSpPr>
          <p:cNvPr id="4" name="TextBox 3"/>
          <p:cNvSpPr txBox="1"/>
          <p:nvPr/>
        </p:nvSpPr>
        <p:spPr>
          <a:xfrm>
            <a:off x="914400" y="2207808"/>
            <a:ext cx="103632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47525F"/>
                </a:solidFill>
                <a:latin typeface="Arial"/>
              </a:rPr>
              <a:t>Identify, measure, value. On a service from your own department, with a worksheet, in the time it takes to drink tea.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