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Sessions 2 to 5 built an ICER and then ranked options with it. This session is about what that number is worth. Say plainly at the start: an ICER on its own is inert. It becomes a decision only when you set it against something, and this session is about where that something comes from, and how contested it is.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 2 is the intellectual core of Chapter 2 and the one they find genuinely surprising: two respectable methods give different thresholds, and the difference decides whether a programme is funded.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Take a show of hands on the ₹54,881: good value, bad value, do not know. Then point out that "do not know" was the only defensible answer all morning, because the question was incomplete. A ratio needs something on the other side of the inequality, and this session is where that something comes from. They have now earned the question: they built an ICER in Session 5 and borrowed a threshold to use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Resist giving them a number yet. If you give a number first they will memorise it and stop thinking. Make them sit with the question for two slides.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2's central argument, and Claxton's life's work. Make it concrete: if you adopt something at ₹3 lakh per QALY while the marginal rupee in the NHM buys a QALY for ₹80,000, you have not bought health. You have traded away more than you gained. The programme looks like a success and the population is worse off.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Many in the room will have used this rule, in a paper of their own or in work they supervised. Say so without embarrassment: it was standard practice. The point is that the field moved. A paper concluding "cost-effective at 3× GDP per capita" now invites a hard question from a reviewer.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gap between 59% and 300% is the single most consequential unresolved number in global health economics. The authors themselves present these as a first attempt requiring further research, which is worth teaching as well.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Indian estimate, from a large PGIMER-led national study with Department of Health Research involvement. Note who is on the author list: the same group wrote the Indian Reference Case, so this is likely to shape HTAIn practice.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satisfying moment of the workshop: the question parked since Session 2 resolves, and the threshold borrowed in Session 5 acquires a source. Then immediately complicate it. Decisions get made on the evidence available, not the evidence you wish existed.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anyone wants one number to carry away: use ₹2,12,307 as the current reference, cite Chugh 2026, and state the demand-side caveat in one sentence. That is defensible in a committee or a review, and it is honest.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pays off the QALY versus DALY warning from Sessions 2 and 5. Seventy per cent of the table is in one currency of health and thirty per cent in another, and a quarter of the entries are undiscounted. You cannot rank those against each other honestly. Press the completeness point too: the missing rows are the real problem, and they are missing for reasons that correlate with who has research funding.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Stress that the mere existence of a published number is the achievement. It can be scrutinised, modelled, and, as here, changed in public. India's equivalent is still implicit.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Discussion slide, three or four minutes. Ask: if raising the threshold means more medicines are approved from a fixed NHS budget, who pays? Patients in services that get squeezed, who are invisible because no committee ever names them. That invisibility is what health opportunity cost is about, and it is why this belongs in Chapter 2 and not in a news round-up.</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Several of the Regional Resource Centres sit in departments like theirs. Say that out loud. This is a career route, not an abstraction: PGIMER, JIPMER, AIIMS Bhubaneswar and the IIPHs all appear on the author lists we have been citing all morning.</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things to draw out. The loop closes back at the user department: HTAIn advises, it does not command, and implementation sits with the programme. And topic selection is where the real power lies. Whatever never gets nominated never gets evaluated.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Drummond makes this point at the end of Chapter 2 and it is easy to skip. Do not. Anyone who believes the ICER decides becomes insufferable in committees and is ignored. Anyone who can say "this is cost-effective, here is the budget impact, and here is who gets left out" are listened to.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floor before turning the page. Get them to say the word "price" out loud. Nine types for the price of four is exactly the assumption no procurement officer would accept.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Take these two slides together. Start with price, because it is the assumption the paper itself flags, and let them work out that nine types at the four-type price is not a market anyone has seen.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Land the block here. The ICER was not ignored and it was not wrong. It answered the question it was asked, under an assumption that did not hold, and then these other considerations decided the case. That is what "one input to a decision" means in practice. If someone argues the nonavalent should still have been chosen, that is a good argument to have, and the way to have it is to re-run the analysis at real prices rather than to assert it.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minutes. They met this widget in Session 5, when they were ranking strategies; now λ itself is the thing that moves. Two things to have them try. Park an intervention just below the line, then drag λ down to a plausible supply-side value and watch it become unaffordable. That is the Woods argument made physical. Then the south-west quadrant, where the decision rule reverses. Disinvestment lives there, and almost nobody looks for it.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are running late, the two lines that must survive are the demand versus supply distinction, and "cost-effective is not the same as funded".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for reading out. It is here so a photographed slide carries a full reference and the deck stands alone as a document.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that pre-read explicitly, it makes the modelling session concrete rather than abstract. If a group's paper has no model diagram, that is itself worth reporting back.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6</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Making decisions</a:t>
            </a:r>
          </a:p>
          <a:p>
            <a:pPr algn="l">
              <a:lnSpc>
                <a:spcPct val="91700"/>
              </a:lnSpc>
              <a:spcAft>
                <a:spcPts val="400"/>
              </a:spcAft>
              <a:buNone/>
            </a:pPr>
            <a:r>
              <a:rPr sz="5400" b="1" i="0" spc="-81">
                <a:solidFill>
                  <a:srgbClr val="162A6C"/>
                </a:solidFill>
                <a:latin typeface="Arial"/>
              </a:rPr>
              <a:t>in health care</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400"/>
              </a:spcAft>
              <a:buNone/>
            </a:pPr>
            <a:r>
              <a:rPr sz="3000" b="0" i="0">
                <a:solidFill>
                  <a:srgbClr val="47525F"/>
                </a:solidFill>
                <a:latin typeface="Arial"/>
              </a:rPr>
              <a:t>Drummond et al., </a:t>
            </a:r>
            <a:r>
              <a:rPr sz="3000" b="0" i="1">
                <a:solidFill>
                  <a:srgbClr val="47525F"/>
                </a:solidFill>
                <a:latin typeface="Arial"/>
              </a:rPr>
              <a:t>Methods for the Economic Evaluation of Health Care Programmes</a:t>
            </a:r>
            <a:r>
              <a:rPr sz="3000" b="0" i="0">
                <a:solidFill>
                  <a:srgbClr val="47525F"/>
                </a:solidFill>
                <a:latin typeface="Arial"/>
              </a:rPr>
              <a:t>, 4th ed., 2015.</a:t>
            </a:r>
          </a:p>
          <a:p>
            <a:pPr algn="l">
              <a:lnSpc>
                <a:spcPct val="112500"/>
              </a:lnSpc>
              <a:spcAft>
                <a:spcPts val="400"/>
              </a:spcAft>
              <a:buNone/>
            </a:pPr>
            <a:r>
              <a:rPr sz="3000" b="1" i="0">
                <a:solidFill>
                  <a:srgbClr val="10141A"/>
                </a:solidFill>
                <a:latin typeface="Arial"/>
              </a:rPr>
              <a:t>Chapter 2, pages 19 to 41.</a:t>
            </a:r>
          </a:p>
        </p:txBody>
      </p:sp>
      <p:sp>
        <p:nvSpPr>
          <p:cNvPr id="5" name="TextBox 4"/>
          <p:cNvSpPr txBox="1"/>
          <p:nvPr/>
        </p:nvSpPr>
        <p:spPr>
          <a:xfrm>
            <a:off x="914400" y="4029167"/>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Faculty, residents and research project staff · AIIMS Bhopal, 23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Explain the </a:t>
            </a:r>
            <a:r>
              <a:rPr sz="2800" b="1" i="0">
                <a:solidFill>
                  <a:srgbClr val="10141A"/>
                </a:solidFill>
                <a:latin typeface="Arial"/>
              </a:rPr>
              <a:t>budget constraint</a:t>
            </a:r>
            <a:r>
              <a:rPr sz="2800" b="0" i="0">
                <a:solidFill>
                  <a:srgbClr val="10141A"/>
                </a:solidFill>
                <a:latin typeface="Arial"/>
              </a:rPr>
              <a:t> and health opportunity cost</a:t>
            </a:r>
          </a:p>
        </p:txBody>
      </p:sp>
      <p:sp>
        <p:nvSpPr>
          <p:cNvPr id="5" name="TextBox 4"/>
          <p:cNvSpPr txBox="1"/>
          <p:nvPr/>
        </p:nvSpPr>
        <p:spPr>
          <a:xfrm>
            <a:off x="1288703" y="1763556"/>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Tell a </a:t>
            </a:r>
            <a:r>
              <a:rPr sz="2800" b="1" i="0">
                <a:solidFill>
                  <a:srgbClr val="10141A"/>
                </a:solidFill>
                <a:latin typeface="Arial"/>
              </a:rPr>
              <a:t>demand-side</a:t>
            </a:r>
            <a:r>
              <a:rPr sz="2800" b="0" i="0">
                <a:solidFill>
                  <a:srgbClr val="10141A"/>
                </a:solidFill>
                <a:latin typeface="Arial"/>
              </a:rPr>
              <a:t> threshold from a </a:t>
            </a:r>
            <a:r>
              <a:rPr sz="2800" b="1" i="0">
                <a:solidFill>
                  <a:srgbClr val="10141A"/>
                </a:solidFill>
                <a:latin typeface="Arial"/>
              </a:rPr>
              <a:t>supply-side</a:t>
            </a:r>
            <a:r>
              <a:rPr sz="2800" b="0" i="0">
                <a:solidFill>
                  <a:srgbClr val="10141A"/>
                </a:solidFill>
                <a:latin typeface="Arial"/>
              </a:rPr>
              <a:t> one</a:t>
            </a:r>
          </a:p>
        </p:txBody>
      </p:sp>
      <p:sp>
        <p:nvSpPr>
          <p:cNvPr id="6" name="TextBox 5"/>
          <p:cNvSpPr txBox="1"/>
          <p:nvPr/>
        </p:nvSpPr>
        <p:spPr>
          <a:xfrm>
            <a:off x="1288703" y="2385062"/>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State India's </a:t>
            </a:r>
            <a:r>
              <a:rPr sz="2800" b="1" i="0">
                <a:solidFill>
                  <a:srgbClr val="10141A"/>
                </a:solidFill>
                <a:latin typeface="Arial"/>
              </a:rPr>
              <a:t>willingness to pay per QALY</a:t>
            </a:r>
            <a:r>
              <a:rPr sz="2800" b="0" i="0">
                <a:solidFill>
                  <a:srgbClr val="10141A"/>
                </a:solidFill>
                <a:latin typeface="Arial"/>
              </a:rPr>
              <a:t>, and say what it is not</a:t>
            </a:r>
          </a:p>
        </p:txBody>
      </p:sp>
      <p:sp>
        <p:nvSpPr>
          <p:cNvPr id="7" name="TextBox 6"/>
          <p:cNvSpPr txBox="1"/>
          <p:nvPr/>
        </p:nvSpPr>
        <p:spPr>
          <a:xfrm>
            <a:off x="1288703" y="3006569"/>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why the </a:t>
            </a:r>
            <a:r>
              <a:rPr sz="2800" b="1" i="0">
                <a:solidFill>
                  <a:srgbClr val="10141A"/>
                </a:solidFill>
                <a:latin typeface="Arial"/>
              </a:rPr>
              <a:t>1 to 3 times GDP rule</a:t>
            </a:r>
            <a:r>
              <a:rPr sz="2800" b="0" i="0">
                <a:solidFill>
                  <a:srgbClr val="10141A"/>
                </a:solidFill>
                <a:latin typeface="Arial"/>
              </a:rPr>
              <a:t> was abandoned by its own authors</a:t>
            </a:r>
          </a:p>
        </p:txBody>
      </p:sp>
      <p:sp>
        <p:nvSpPr>
          <p:cNvPr id="8" name="TextBox 7"/>
          <p:cNvSpPr txBox="1"/>
          <p:nvPr/>
        </p:nvSpPr>
        <p:spPr>
          <a:xfrm>
            <a:off x="1288703" y="4107599"/>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Describe how </a:t>
            </a:r>
            <a:r>
              <a:rPr sz="2800" b="1" i="0">
                <a:solidFill>
                  <a:srgbClr val="10141A"/>
                </a:solidFill>
                <a:latin typeface="Arial"/>
              </a:rPr>
              <a:t>HTAIn</a:t>
            </a:r>
            <a:r>
              <a:rPr sz="2800" b="0" i="0">
                <a:solidFill>
                  <a:srgbClr val="10141A"/>
                </a:solidFill>
                <a:latin typeface="Arial"/>
              </a:rPr>
              <a:t> turns a topic into a recommendation</a:t>
            </a:r>
          </a:p>
        </p:txBody>
      </p:sp>
      <p:sp>
        <p:nvSpPr>
          <p:cNvPr id="9" name="TextBox 8"/>
          <p:cNvSpPr txBox="1"/>
          <p:nvPr/>
        </p:nvSpPr>
        <p:spPr>
          <a:xfrm>
            <a:off x="1288703" y="4729105"/>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Give two reasons a cost-effective intervention might still not be funded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number we borrowed</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In the last session you ranked strategies against </a:t>
            </a:r>
            <a:r>
              <a:rPr sz="3000" b="1" i="0">
                <a:solidFill>
                  <a:srgbClr val="10141A"/>
                </a:solidFill>
                <a:latin typeface="Arial"/>
              </a:rPr>
              <a:t>λ</a:t>
            </a:r>
            <a:r>
              <a:rPr sz="3000" b="1" i="0">
                <a:solidFill>
                  <a:srgbClr val="10141A"/>
                </a:solidFill>
                <a:latin typeface="Arial"/>
              </a:rPr>
              <a:t> ≈ ₹2,12,307 per QALY</a:t>
            </a:r>
            <a:r>
              <a:rPr sz="3000" b="0" i="0">
                <a:solidFill>
                  <a:srgbClr val="10141A"/>
                </a:solidFill>
                <a:latin typeface="Arial"/>
              </a:rPr>
              <a:t>, and took that number on trust.</a:t>
            </a:r>
          </a:p>
        </p:txBody>
      </p:sp>
      <p:sp>
        <p:nvSpPr>
          <p:cNvPr id="5" name="Rectangle 4"/>
          <p:cNvSpPr/>
          <p:nvPr/>
        </p:nvSpPr>
        <p:spPr>
          <a:xfrm>
            <a:off x="552450" y="2434233"/>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434233"/>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434573"/>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Where does it come from, and should you believe it?</a:t>
            </a:r>
          </a:p>
        </p:txBody>
      </p:sp>
      <p:sp>
        <p:nvSpPr>
          <p:cNvPr id="8" name="TextBox 7"/>
          <p:cNvSpPr txBox="1"/>
          <p:nvPr/>
        </p:nvSpPr>
        <p:spPr>
          <a:xfrm>
            <a:off x="552450" y="3179358"/>
            <a:ext cx="110871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The same gap sits under this morning's ₹54,881 per QALY for VIA screening. Is that good value? Nobody in this room could say, and neither could the literature, in India, until very recently.</a:t>
            </a:r>
          </a:p>
        </p:txBody>
      </p:sp>
      <p:sp>
        <p:nvSpPr>
          <p:cNvPr id="9" name="Rectangle 8"/>
          <p:cNvSpPr/>
          <p:nvPr/>
        </p:nvSpPr>
        <p:spPr>
          <a:xfrm>
            <a:off x="552450" y="4931866"/>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5000687"/>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ICER from Chauhan, Prinja et al., </a:t>
            </a:r>
            <a:r>
              <a:rPr sz="1400" b="0" i="1">
                <a:solidFill>
                  <a:srgbClr val="75808D"/>
                </a:solidFill>
                <a:latin typeface="Arial"/>
              </a:rPr>
              <a:t>PLoS One</a:t>
            </a:r>
            <a:r>
              <a:rPr sz="1400" b="0" i="0">
                <a:solidFill>
                  <a:srgbClr val="75808D"/>
                </a:solidFill>
                <a:latin typeface="Arial"/>
              </a:rPr>
              <a:t>, 2020. Threshold from Chugh et al., </a:t>
            </a:r>
            <a:r>
              <a:rPr sz="1400" b="0" i="1">
                <a:solidFill>
                  <a:srgbClr val="75808D"/>
                </a:solidFill>
                <a:latin typeface="Arial"/>
              </a:rPr>
              <a:t>Value in Health</a:t>
            </a:r>
            <a:r>
              <a:rPr sz="1400" b="0" i="0">
                <a:solidFill>
                  <a:srgbClr val="75808D"/>
                </a:solidFill>
                <a:latin typeface="Arial"/>
              </a:rPr>
              <a:t>, 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threshold, λ</a:t>
            </a:r>
          </a:p>
        </p:txBody>
      </p:sp>
      <p:sp>
        <p:nvSpPr>
          <p:cNvPr id="4" name="TextBox 3"/>
          <p:cNvSpPr txBox="1"/>
          <p:nvPr/>
        </p:nvSpPr>
        <p:spPr>
          <a:xfrm>
            <a:off x="552450" y="1142050"/>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The most you are willing to pay for one additional unit of health.</a:t>
            </a:r>
          </a:p>
        </p:txBody>
      </p:sp>
      <p:sp>
        <p:nvSpPr>
          <p:cNvPr id="5" name="TextBox 4"/>
          <p:cNvSpPr txBox="1"/>
          <p:nvPr/>
        </p:nvSpPr>
        <p:spPr>
          <a:xfrm>
            <a:off x="552450" y="1846454"/>
            <a:ext cx="11087100" cy="497235"/>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Adopt if </a:t>
            </a:r>
            <a:r>
              <a:rPr sz="2800" b="1" i="0">
                <a:solidFill>
                  <a:srgbClr val="10141A"/>
                </a:solidFill>
                <a:latin typeface="Arial"/>
              </a:rPr>
              <a:t>ICER &lt; λ</a:t>
            </a:r>
            <a:r>
              <a:rPr sz="2800" b="0" i="0">
                <a:solidFill>
                  <a:srgbClr val="10141A"/>
                </a:solidFill>
                <a:latin typeface="Arial"/>
              </a:rPr>
              <a:t>. Reject if </a:t>
            </a:r>
            <a:r>
              <a:rPr sz="2800" b="1" i="0">
                <a:solidFill>
                  <a:srgbClr val="10141A"/>
                </a:solidFill>
                <a:latin typeface="Arial"/>
              </a:rPr>
              <a:t>ICER &gt; λ</a:t>
            </a:r>
            <a:r>
              <a:rPr sz="2800" b="0" i="0">
                <a:solidFill>
                  <a:srgbClr val="10141A"/>
                </a:solidFill>
                <a:latin typeface="Arial"/>
              </a:rPr>
              <a:t>. Arithmetically trivial.</a:t>
            </a:r>
          </a:p>
        </p:txBody>
      </p:sp>
      <p:sp>
        <p:nvSpPr>
          <p:cNvPr id="6" name="Rectangle 5"/>
          <p:cNvSpPr/>
          <p:nvPr/>
        </p:nvSpPr>
        <p:spPr>
          <a:xfrm>
            <a:off x="552450" y="256698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2566988"/>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256732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whole difficulty of this chapter is: where does λ come from?</a:t>
            </a:r>
          </a:p>
        </p:txBody>
      </p:sp>
      <p:sp>
        <p:nvSpPr>
          <p:cNvPr id="9" name="TextBox 8"/>
          <p:cNvSpPr txBox="1"/>
          <p:nvPr/>
        </p:nvSpPr>
        <p:spPr>
          <a:xfrm>
            <a:off x="552450" y="3762913"/>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There are two quite different ways of arriving at it. They give different numbers, and the profession has not settled which is right.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answers, from opposite directions</a:t>
            </a:r>
          </a:p>
        </p:txBody>
      </p:sp>
      <p:sp>
        <p:nvSpPr>
          <p:cNvPr id="4" name="Rectangle 3"/>
          <p:cNvSpPr/>
          <p:nvPr/>
        </p:nvSpPr>
        <p:spPr>
          <a:xfrm>
            <a:off x="552450" y="1162050"/>
            <a:ext cx="5463629" cy="3501330"/>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50133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Demand side: willingness to pay</a:t>
            </a:r>
          </a:p>
        </p:txBody>
      </p:sp>
      <p:sp>
        <p:nvSpPr>
          <p:cNvPr id="7" name="TextBox 6"/>
          <p:cNvSpPr txBox="1"/>
          <p:nvPr/>
        </p:nvSpPr>
        <p:spPr>
          <a:xfrm>
            <a:off x="803672"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Ask society what a unit of health is </a:t>
            </a:r>
            <a:r>
              <a:rPr sz="2200" b="0" i="1">
                <a:solidFill>
                  <a:srgbClr val="10141A"/>
                </a:solidFill>
                <a:latin typeface="Arial"/>
              </a:rPr>
              <a:t>worth</a:t>
            </a:r>
            <a:r>
              <a:rPr sz="2200" b="0" i="0">
                <a:solidFill>
                  <a:srgbClr val="10141A"/>
                </a:solidFill>
                <a:latin typeface="Arial"/>
              </a:rPr>
              <a:t> to it. Survey people, or infer it from what they pay for safety elsewhere.</a:t>
            </a:r>
          </a:p>
        </p:txBody>
      </p:sp>
      <p:sp>
        <p:nvSpPr>
          <p:cNvPr id="8" name="TextBox 7"/>
          <p:cNvSpPr txBox="1"/>
          <p:nvPr/>
        </p:nvSpPr>
        <p:spPr>
          <a:xfrm>
            <a:off x="803672" y="3397540"/>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Answers: what should we be prepared to spend?</a:t>
            </a:r>
          </a:p>
        </p:txBody>
      </p:sp>
      <p:sp>
        <p:nvSpPr>
          <p:cNvPr id="9" name="Rectangle 8"/>
          <p:cNvSpPr/>
          <p:nvPr/>
        </p:nvSpPr>
        <p:spPr>
          <a:xfrm>
            <a:off x="6175921" y="1162050"/>
            <a:ext cx="5463629" cy="3501330"/>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1162050"/>
            <a:ext cx="38100" cy="350133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1311416"/>
            <a:ext cx="4989761" cy="589657"/>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Supply side: health opportunity cost</a:t>
            </a:r>
          </a:p>
        </p:txBody>
      </p:sp>
      <p:sp>
        <p:nvSpPr>
          <p:cNvPr id="12" name="TextBox 11"/>
          <p:cNvSpPr txBox="1"/>
          <p:nvPr/>
        </p:nvSpPr>
        <p:spPr>
          <a:xfrm>
            <a:off x="6427143" y="1989477"/>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Ask what health the system actually </a:t>
            </a:r>
            <a:r>
              <a:rPr sz="2200" b="0" i="1">
                <a:solidFill>
                  <a:srgbClr val="10141A"/>
                </a:solidFill>
                <a:latin typeface="Arial"/>
              </a:rPr>
              <a:t>produces</a:t>
            </a:r>
            <a:r>
              <a:rPr sz="2200" b="0" i="0">
                <a:solidFill>
                  <a:srgbClr val="10141A"/>
                </a:solidFill>
                <a:latin typeface="Arial"/>
              </a:rPr>
              <a:t> at the margin. With a fixed budget, spending here displaces care there.</a:t>
            </a:r>
          </a:p>
        </p:txBody>
      </p:sp>
      <p:sp>
        <p:nvSpPr>
          <p:cNvPr id="13" name="TextBox 12"/>
          <p:cNvSpPr txBox="1"/>
          <p:nvPr/>
        </p:nvSpPr>
        <p:spPr>
          <a:xfrm>
            <a:off x="6427143" y="3692369"/>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Answers: what can we afford without doing net harm?</a:t>
            </a:r>
          </a:p>
        </p:txBody>
      </p:sp>
      <p:sp>
        <p:nvSpPr>
          <p:cNvPr id="14" name="Rectangle 13"/>
          <p:cNvSpPr/>
          <p:nvPr/>
        </p:nvSpPr>
        <p:spPr>
          <a:xfrm>
            <a:off x="552450" y="486668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52450" y="4866680"/>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6189" y="486702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With a fixed budget, only the supply-side number keeps you from doing net harm.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rule you were probably taught</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Cost per DALY averted below </a:t>
            </a:r>
            <a:r>
              <a:rPr sz="3000" b="1" i="0">
                <a:solidFill>
                  <a:srgbClr val="10141A"/>
                </a:solidFill>
                <a:latin typeface="Arial"/>
              </a:rPr>
              <a:t>1× GDP per capita</a:t>
            </a:r>
            <a:r>
              <a:rPr sz="3000" b="0" i="0">
                <a:solidFill>
                  <a:srgbClr val="10141A"/>
                </a:solidFill>
                <a:latin typeface="Arial"/>
              </a:rPr>
              <a:t> is "highly cost-effective". Below </a:t>
            </a:r>
            <a:r>
              <a:rPr sz="3000" b="1" i="0">
                <a:solidFill>
                  <a:srgbClr val="10141A"/>
                </a:solidFill>
                <a:latin typeface="Arial"/>
              </a:rPr>
              <a:t>3×</a:t>
            </a:r>
            <a:r>
              <a:rPr sz="3000" b="0" i="0">
                <a:solidFill>
                  <a:srgbClr val="10141A"/>
                </a:solidFill>
                <a:latin typeface="Arial"/>
              </a:rPr>
              <a:t> is "cost-effective".</a:t>
            </a:r>
          </a:p>
        </p:txBody>
      </p:sp>
      <p:sp>
        <p:nvSpPr>
          <p:cNvPr id="5" name="TextBox 4"/>
          <p:cNvSpPr txBox="1"/>
          <p:nvPr/>
        </p:nvSpPr>
        <p:spPr>
          <a:xfrm>
            <a:off x="552450" y="2360506"/>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From the Commission on Macroeconomics and Health and the WHO-CHOICE programme. It spread because it was simple, universal, and needed no country data.</a:t>
            </a:r>
          </a:p>
        </p:txBody>
      </p:sp>
      <p:sp>
        <p:nvSpPr>
          <p:cNvPr id="6" name="Rectangle 5"/>
          <p:cNvSpPr/>
          <p:nvPr/>
        </p:nvSpPr>
        <p:spPr>
          <a:xfrm>
            <a:off x="552450" y="3365450"/>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365450"/>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365790"/>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WHO's own authors have argued it should be retired.</a:t>
            </a:r>
          </a:p>
        </p:txBody>
      </p:sp>
      <p:sp>
        <p:nvSpPr>
          <p:cNvPr id="9" name="TextBox 8"/>
          <p:cNvSpPr txBox="1"/>
          <p:nvPr/>
        </p:nvSpPr>
        <p:spPr>
          <a:xfrm>
            <a:off x="552450" y="4065183"/>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It is a demand-side heuristic with no link to any actual health budget. Applying it approves interventions a country cannot fund without displacing more health than it creates.</a:t>
            </a:r>
          </a:p>
        </p:txBody>
      </p:sp>
      <p:sp>
        <p:nvSpPr>
          <p:cNvPr id="10" name="Rectangle 9"/>
          <p:cNvSpPr/>
          <p:nvPr/>
        </p:nvSpPr>
        <p:spPr>
          <a:xfrm>
            <a:off x="552450" y="500642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5075250"/>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Bertram et al., </a:t>
            </a:r>
            <a:r>
              <a:rPr sz="1400" b="0" i="1">
                <a:solidFill>
                  <a:srgbClr val="75808D"/>
                </a:solidFill>
                <a:latin typeface="Arial"/>
              </a:rPr>
              <a:t>Bulletin of the WHO</a:t>
            </a:r>
            <a:r>
              <a:rPr sz="1400" b="0" i="0">
                <a:solidFill>
                  <a:srgbClr val="75808D"/>
                </a:solidFill>
                <a:latin typeface="Arial"/>
              </a:rPr>
              <a:t>, 2016. Marseille et al., </a:t>
            </a:r>
            <a:r>
              <a:rPr sz="1400" b="0" i="1">
                <a:solidFill>
                  <a:srgbClr val="75808D"/>
                </a:solidFill>
                <a:latin typeface="Arial"/>
              </a:rPr>
              <a:t>Bulletin of the WHO</a:t>
            </a:r>
            <a:r>
              <a:rPr sz="1400" b="0" i="0">
                <a:solidFill>
                  <a:srgbClr val="75808D"/>
                </a:solidFill>
                <a:latin typeface="Arial"/>
              </a:rPr>
              <a:t>, 2015.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supply-side numbers look like</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2510135"/>
                <a:gridCol w="4007644"/>
                <a:gridCol w="4569321"/>
              </a:tblGrid>
              <a:tr h="544085">
                <a:tc>
                  <a:txBody>
                    <a:bodyPr wrap="square"/>
                    <a:lstStyle/>
                    <a:p>
                      <a:pPr algn="l">
                        <a:lnSpc>
                          <a:spcPct val="104000"/>
                        </a:lnSpc>
                      </a:pPr>
                      <a:r>
                        <a:rPr sz="2100" b="1" i="0">
                          <a:solidFill>
                            <a:srgbClr val="FFFFFF"/>
                          </a:solidFill>
                          <a:latin typeface="Arial"/>
                        </a:rPr>
                        <a:t>Country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Estimated threshold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As % of GDP per capita</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Malawi</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$3 to $116</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 to 51%</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Cambodia</a:t>
                      </a:r>
                    </a:p>
                  </a:txBody>
                  <a:tcPr marL="60000" marR="60000" marT="35000" marB="35000" anchor="t">
                    <a:noFill/>
                  </a:tcPr>
                </a:tc>
                <a:tc>
                  <a:txBody>
                    <a:bodyPr wrap="square"/>
                    <a:lstStyle/>
                    <a:p>
                      <a:pPr algn="r">
                        <a:lnSpc>
                          <a:spcPct val="104000"/>
                        </a:lnSpc>
                      </a:pPr>
                      <a:r>
                        <a:rPr sz="2100" b="0" i="0">
                          <a:solidFill>
                            <a:srgbClr val="10141A"/>
                          </a:solidFill>
                          <a:latin typeface="Arial"/>
                        </a:rPr>
                        <a:t>$44 to $518</a:t>
                      </a:r>
                    </a:p>
                  </a:txBody>
                  <a:tcPr marL="60000" marR="60000" marT="35000" marB="35000" anchor="t">
                    <a:noFill/>
                  </a:tcPr>
                </a:tc>
                <a:tc>
                  <a:txBody>
                    <a:bodyPr wrap="square"/>
                    <a:lstStyle/>
                    <a:p>
                      <a:pPr algn="r">
                        <a:lnSpc>
                          <a:spcPct val="104000"/>
                        </a:lnSpc>
                      </a:pPr>
                      <a:r>
                        <a:rPr sz="2100" b="0" i="0">
                          <a:solidFill>
                            <a:srgbClr val="10141A"/>
                          </a:solidFill>
                          <a:latin typeface="Arial"/>
                        </a:rPr>
                        <a:t>4% to 51%</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El Salvador</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$422 to $1,967</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11% to 51%</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Kazakhstan</a:t>
                      </a:r>
                    </a:p>
                  </a:txBody>
                  <a:tcPr marL="60000" marR="60000" marT="35000" marB="35000" anchor="t">
                    <a:noFill/>
                  </a:tcPr>
                </a:tc>
                <a:tc>
                  <a:txBody>
                    <a:bodyPr wrap="square"/>
                    <a:lstStyle/>
                    <a:p>
                      <a:pPr algn="r">
                        <a:lnSpc>
                          <a:spcPct val="104000"/>
                        </a:lnSpc>
                      </a:pPr>
                      <a:r>
                        <a:rPr sz="2100" b="0" i="0">
                          <a:solidFill>
                            <a:srgbClr val="10141A"/>
                          </a:solidFill>
                          <a:latin typeface="Arial"/>
                        </a:rPr>
                        <a:t>$4,485 to $8,018</a:t>
                      </a:r>
                    </a:p>
                  </a:txBody>
                  <a:tcPr marL="60000" marR="60000" marT="35000" marB="35000" anchor="t">
                    <a:noFill/>
                  </a:tcPr>
                </a:tc>
                <a:tc>
                  <a:txBody>
                    <a:bodyPr wrap="square"/>
                    <a:lstStyle/>
                    <a:p>
                      <a:pPr algn="r">
                        <a:lnSpc>
                          <a:spcPct val="104000"/>
                        </a:lnSpc>
                      </a:pPr>
                      <a:r>
                        <a:rPr sz="2100" b="0" i="0">
                          <a:solidFill>
                            <a:srgbClr val="10141A"/>
                          </a:solidFill>
                          <a:latin typeface="Arial"/>
                        </a:rPr>
                        <a:t>32% to 59%</a:t>
                      </a:r>
                    </a:p>
                  </a:txBody>
                  <a:tcPr marL="60000" marR="60000" marT="35000" marB="35000" anchor="t">
                    <a:noFill/>
                  </a:tcPr>
                </a:tc>
              </a:tr>
            </a:tbl>
          </a:graphicData>
        </a:graphic>
      </p:graphicFrame>
      <p:sp>
        <p:nvSpPr>
          <p:cNvPr id="5" name="Rectangle 4"/>
          <p:cNvSpPr/>
          <p:nvPr/>
        </p:nvSpPr>
        <p:spPr>
          <a:xfrm>
            <a:off x="552450" y="404514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45148"/>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4548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Their conclusion: routinely used thresholds have been too high.</a:t>
            </a:r>
          </a:p>
        </p:txBody>
      </p:sp>
      <p:sp>
        <p:nvSpPr>
          <p:cNvPr id="8" name="TextBox 7"/>
          <p:cNvSpPr txBox="1"/>
          <p:nvPr/>
        </p:nvSpPr>
        <p:spPr>
          <a:xfrm>
            <a:off x="552450" y="5241074"/>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Every upper bound sits below 59% of GDP per capita, well under the 1× that the old rule treated as "highly cost-effective".</a:t>
            </a:r>
          </a:p>
        </p:txBody>
      </p:sp>
      <p:sp>
        <p:nvSpPr>
          <p:cNvPr id="9" name="Rectangle 8"/>
          <p:cNvSpPr/>
          <p:nvPr/>
        </p:nvSpPr>
        <p:spPr>
          <a:xfrm>
            <a:off x="552450" y="6182320"/>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6251141"/>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Woods, Revill, Sculpher, Claxton, </a:t>
            </a:r>
            <a:r>
              <a:rPr sz="1400" b="0" i="1">
                <a:solidFill>
                  <a:srgbClr val="75808D"/>
                </a:solidFill>
                <a:latin typeface="Arial"/>
              </a:rPr>
              <a:t>Value in Health</a:t>
            </a:r>
            <a:r>
              <a:rPr sz="1400" b="0" i="0">
                <a:solidFill>
                  <a:srgbClr val="75808D"/>
                </a:solidFill>
                <a:latin typeface="Arial"/>
              </a:rPr>
              <a:t>, 2016.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India now has its own estimate</a:t>
            </a:r>
          </a:p>
        </p:txBody>
      </p:sp>
      <p:sp>
        <p:nvSpPr>
          <p:cNvPr id="4" name="Rectangle 3"/>
          <p:cNvSpPr/>
          <p:nvPr/>
        </p:nvSpPr>
        <p:spPr>
          <a:xfrm>
            <a:off x="552450"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562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₹2,12,307</a:t>
            </a:r>
            <a:r>
              <a:rPr sz="1680" b="0" i="0">
                <a:solidFill>
                  <a:srgbClr val="47525F"/>
                </a:solidFill>
                <a:latin typeface="Arial"/>
              </a:rPr>
              <a:t>mean willingness to pay per QALY (US$2,535)</a:t>
            </a:r>
          </a:p>
        </p:txBody>
      </p:sp>
      <p:sp>
        <p:nvSpPr>
          <p:cNvPr id="7" name="Rectangle 6"/>
          <p:cNvSpPr/>
          <p:nvPr/>
        </p:nvSpPr>
        <p:spPr>
          <a:xfrm>
            <a:off x="4301430"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301430"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1460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1.0 to 1.52×</a:t>
            </a:r>
            <a:r>
              <a:rPr sz="1680" b="0" i="0">
                <a:solidFill>
                  <a:srgbClr val="47525F"/>
                </a:solidFill>
                <a:latin typeface="Arial"/>
              </a:rPr>
              <a:t>GDP per capita, depending on the health state</a:t>
            </a:r>
          </a:p>
        </p:txBody>
      </p:sp>
      <p:sp>
        <p:nvSpPr>
          <p:cNvPr id="10" name="Rectangle 9"/>
          <p:cNvSpPr/>
          <p:nvPr/>
        </p:nvSpPr>
        <p:spPr>
          <a:xfrm>
            <a:off x="8050411" y="1162050"/>
            <a:ext cx="3589139"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050411" y="1162050"/>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63580" y="1301927"/>
            <a:ext cx="3162800"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5,460</a:t>
            </a:r>
            <a:r>
              <a:rPr sz="1680" b="0" i="0">
                <a:solidFill>
                  <a:srgbClr val="47525F"/>
                </a:solidFill>
                <a:latin typeface="Arial"/>
              </a:rPr>
              <a:t>respondents in 6 states, 21,640 observations</a:t>
            </a:r>
          </a:p>
        </p:txBody>
      </p:sp>
      <p:sp>
        <p:nvSpPr>
          <p:cNvPr id="13" name="TextBox 12"/>
          <p:cNvSpPr txBox="1"/>
          <p:nvPr/>
        </p:nvSpPr>
        <p:spPr>
          <a:xfrm>
            <a:off x="552450" y="2776629"/>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Multistage stratified random sample. Twelve hypothetical health states, time trade-off for the health gain and willingness to pay for its value, discounted at 3%. Across health states the estimate ranged from </a:t>
            </a:r>
            <a:r>
              <a:rPr sz="2200" b="1" i="0">
                <a:solidFill>
                  <a:srgbClr val="10141A"/>
                </a:solidFill>
                <a:latin typeface="Arial"/>
              </a:rPr>
              <a:t>₹1,70,414 to ₹2,58,985</a:t>
            </a:r>
            <a:r>
              <a:rPr sz="2200" b="0" i="0">
                <a:solidFill>
                  <a:srgbClr val="10141A"/>
                </a:solidFill>
                <a:latin typeface="Arial"/>
              </a:rPr>
              <a:t>.</a:t>
            </a:r>
          </a:p>
        </p:txBody>
      </p:sp>
      <p:sp>
        <p:nvSpPr>
          <p:cNvPr id="14" name="Rectangle 13"/>
          <p:cNvSpPr/>
          <p:nvPr/>
        </p:nvSpPr>
        <p:spPr>
          <a:xfrm>
            <a:off x="552450" y="410869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52450" y="417751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Chugh, Jyani, Kar, Rajsekar, Prinja et al., </a:t>
            </a:r>
            <a:r>
              <a:rPr sz="1400" b="0" i="1">
                <a:solidFill>
                  <a:srgbClr val="75808D"/>
                </a:solidFill>
                <a:latin typeface="Arial"/>
              </a:rPr>
              <a:t>Value in Health</a:t>
            </a:r>
            <a:r>
              <a:rPr sz="1400" b="0" i="0">
                <a:solidFill>
                  <a:srgbClr val="75808D"/>
                </a:solidFill>
                <a:latin typeface="Arial"/>
              </a:rPr>
              <a:t>,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 is ₹54,881 per QALY good value?</a:t>
            </a:r>
          </a:p>
        </p:txBody>
      </p:sp>
      <p:graphicFrame>
        <p:nvGraphicFramePr>
          <p:cNvPr id="4" name="Table 3"/>
          <p:cNvGraphicFramePr>
            <a:graphicFrameLocks noGrp="1"/>
          </p:cNvGraphicFramePr>
          <p:nvPr/>
        </p:nvGraphicFramePr>
        <p:xfrm>
          <a:off x="552450" y="1162050"/>
          <a:ext cx="11087100" cy="1581001"/>
        </p:xfrm>
        <a:graphic>
          <a:graphicData uri="http://schemas.openxmlformats.org/drawingml/2006/table">
            <a:tbl>
              <a:tblPr firstRow="1">
                <a:tableStyleId>{5C22544A-7EE6-4342-B048-85BDC9FD1C3A}</a:tableStyleId>
              </a:tblPr>
              <a:tblGrid>
                <a:gridCol w="5079653"/>
                <a:gridCol w="2827288"/>
                <a:gridCol w="3180159"/>
              </a:tblGrid>
              <a:tr h="527000">
                <a:tc>
                  <a:txBody>
                    <a:bodyPr wrap="square"/>
                    <a:lstStyle/>
                    <a:p>
                      <a:pPr algn="l">
                        <a:lnSpc>
                          <a:spcPct val="104000"/>
                        </a:lnSpc>
                      </a:pPr>
                      <a:r>
                        <a:rPr sz="2100" b="1" i="0">
                          <a:solidFill>
                            <a:srgbClr val="FFFFFF"/>
                          </a:solidFill>
                          <a:latin typeface="Arial"/>
                        </a:rPr>
                        <a:t>Strategy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 per QALY gained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Against </a:t>
                      </a:r>
                      <a:r>
                        <a:rPr sz="2100" b="1" i="0">
                          <a:solidFill>
                            <a:srgbClr val="FFFFFF"/>
                          </a:solidFill>
                          <a:latin typeface="Arial"/>
                        </a:rPr>
                        <a:t>λ</a:t>
                      </a:r>
                      <a:r>
                        <a:rPr sz="2100" b="1" i="0">
                          <a:solidFill>
                            <a:srgbClr val="FFFFFF"/>
                          </a:solidFill>
                          <a:latin typeface="Arial"/>
                        </a:rPr>
                        <a:t> ≈ ₹2,12,307</a:t>
                      </a:r>
                    </a:p>
                  </a:txBody>
                  <a:tcPr marL="60000" marR="60000" marT="35000" marB="35000" anchor="t">
                    <a:solidFill>
                      <a:srgbClr val="162A6C"/>
                    </a:solidFill>
                  </a:tcPr>
                </a:tc>
              </a:tr>
              <a:tr h="527000">
                <a:tc>
                  <a:txBody>
                    <a:bodyPr wrap="square"/>
                    <a:lstStyle/>
                    <a:p>
                      <a:pPr algn="l">
                        <a:lnSpc>
                          <a:spcPct val="104000"/>
                        </a:lnSpc>
                      </a:pPr>
                      <a:r>
                        <a:rPr sz="2100" b="0" i="0">
                          <a:solidFill>
                            <a:srgbClr val="10141A"/>
                          </a:solidFill>
                          <a:latin typeface="Arial"/>
                        </a:rPr>
                        <a:t>HPV vaccination of adolescent girls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5,693 to 31,511</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17683C"/>
                          </a:highlight>
                          <a:latin typeface="Arial"/>
                        </a:rPr>
                        <a:t>well below</a:t>
                      </a:r>
                    </a:p>
                  </a:txBody>
                  <a:tcPr marL="60000" marR="60000" marT="35000" marB="35000" anchor="t">
                    <a:solidFill>
                      <a:srgbClr val="F4F6F9"/>
                    </a:solidFill>
                  </a:tcPr>
                </a:tc>
              </a:tr>
              <a:tr h="527001">
                <a:tc>
                  <a:txBody>
                    <a:bodyPr wrap="square"/>
                    <a:lstStyle/>
                    <a:p>
                      <a:pPr algn="l">
                        <a:lnSpc>
                          <a:spcPct val="104000"/>
                        </a:lnSpc>
                      </a:pPr>
                      <a:r>
                        <a:rPr sz="2100" b="0" i="0">
                          <a:solidFill>
                            <a:srgbClr val="10141A"/>
                          </a:solidFill>
                          <a:latin typeface="Arial"/>
                        </a:rPr>
                        <a:t>Screening with VIA every 5 years</a:t>
                      </a:r>
                    </a:p>
                  </a:txBody>
                  <a:tcPr marL="60000" marR="60000" marT="35000" marB="35000" anchor="t">
                    <a:noFill/>
                  </a:tcPr>
                </a:tc>
                <a:tc>
                  <a:txBody>
                    <a:bodyPr wrap="square"/>
                    <a:lstStyle/>
                    <a:p>
                      <a:pPr algn="r">
                        <a:lnSpc>
                          <a:spcPct val="104000"/>
                        </a:lnSpc>
                      </a:pPr>
                      <a:r>
                        <a:rPr sz="2100" b="0" i="0">
                          <a:solidFill>
                            <a:srgbClr val="10141A"/>
                          </a:solidFill>
                          <a:latin typeface="Arial"/>
                        </a:rPr>
                        <a:t>54,881</a:t>
                      </a:r>
                    </a:p>
                  </a:txBody>
                  <a:tcPr marL="60000" marR="60000" marT="35000" marB="35000" anchor="t">
                    <a:noFill/>
                  </a:tcPr>
                </a:tc>
                <a:tc>
                  <a:txBody>
                    <a:bodyPr wrap="square"/>
                    <a:lstStyle/>
                    <a:p>
                      <a:pPr algn="l">
                        <a:lnSpc>
                          <a:spcPct val="104000"/>
                        </a:lnSpc>
                      </a:pPr>
                      <a:r>
                        <a:rPr sz="2100" b="1" i="0">
                          <a:solidFill>
                            <a:srgbClr val="FFFFFF"/>
                          </a:solidFill>
                          <a:highlight>
                            <a:srgbClr val="17683C"/>
                          </a:highlight>
                          <a:latin typeface="Arial"/>
                        </a:rPr>
                        <a:t>below</a:t>
                      </a:r>
                    </a:p>
                  </a:txBody>
                  <a:tcPr marL="60000" marR="60000" marT="35000" marB="35000" anchor="t">
                    <a:noFill/>
                  </a:tcPr>
                </a:tc>
              </a:tr>
            </a:tbl>
          </a:graphicData>
        </a:graphic>
      </p:graphicFrame>
      <p:sp>
        <p:nvSpPr>
          <p:cNvPr id="5" name="Rectangle 4"/>
          <p:cNvSpPr/>
          <p:nvPr/>
        </p:nvSpPr>
        <p:spPr>
          <a:xfrm>
            <a:off x="552450" y="290572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905720"/>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90606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Both are cost-effective for India. Vaccination is comfortably the better buy per rupee.</a:t>
            </a:r>
          </a:p>
        </p:txBody>
      </p:sp>
      <p:sp>
        <p:nvSpPr>
          <p:cNvPr id="8" name="TextBox 7"/>
          <p:cNvSpPr txBox="1"/>
          <p:nvPr/>
        </p:nvSpPr>
        <p:spPr>
          <a:xfrm>
            <a:off x="552450" y="4101646"/>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Which fits the decision taken in February 2026. But notice the dates: the analysis was published in 2020 and the threshold estimate in 2026. Policy did not wait for a number.</a:t>
            </a:r>
          </a:p>
        </p:txBody>
      </p:sp>
      <p:sp>
        <p:nvSpPr>
          <p:cNvPr id="9" name="Rectangle 8"/>
          <p:cNvSpPr/>
          <p:nvPr/>
        </p:nvSpPr>
        <p:spPr>
          <a:xfrm>
            <a:off x="552450" y="5042892"/>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5111713"/>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ICERs from Chauhan et al., 2020. Threshold from Chugh et al., 2026.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One caveat you must carry</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₹2,12,307 is a </a:t>
            </a:r>
            <a:r>
              <a:rPr sz="3000" b="1" i="0">
                <a:solidFill>
                  <a:srgbClr val="10141A"/>
                </a:solidFill>
                <a:latin typeface="Arial"/>
              </a:rPr>
              <a:t>demand-side</a:t>
            </a:r>
            <a:r>
              <a:rPr sz="3000" b="0" i="0">
                <a:solidFill>
                  <a:srgbClr val="10141A"/>
                </a:solidFill>
                <a:latin typeface="Arial"/>
              </a:rPr>
              <a:t> number: what a sample of Indians said a QALY is worth to them.</a:t>
            </a:r>
          </a:p>
        </p:txBody>
      </p:sp>
      <p:sp>
        <p:nvSpPr>
          <p:cNvPr id="5" name="TextBox 4"/>
          <p:cNvSpPr txBox="1"/>
          <p:nvPr/>
        </p:nvSpPr>
        <p:spPr>
          <a:xfrm>
            <a:off x="552450" y="2360506"/>
            <a:ext cx="11087100" cy="994470"/>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It is </a:t>
            </a:r>
            <a:r>
              <a:rPr sz="2800" b="0" i="1">
                <a:solidFill>
                  <a:srgbClr val="10141A"/>
                </a:solidFill>
                <a:latin typeface="Arial"/>
              </a:rPr>
              <a:t>not</a:t>
            </a:r>
            <a:r>
              <a:rPr sz="2800" b="0" i="0">
                <a:solidFill>
                  <a:srgbClr val="10141A"/>
                </a:solidFill>
                <a:latin typeface="Arial"/>
              </a:rPr>
              <a:t> an estimate of what the Indian health system gives up at the margin when it spends an extra rupee.</a:t>
            </a:r>
          </a:p>
        </p:txBody>
      </p:sp>
      <p:sp>
        <p:nvSpPr>
          <p:cNvPr id="6" name="Rectangle 5"/>
          <p:cNvSpPr/>
          <p:nvPr/>
        </p:nvSpPr>
        <p:spPr>
          <a:xfrm>
            <a:off x="552450" y="3552527"/>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552527"/>
            <a:ext cx="57150" cy="1529060"/>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552867"/>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If the supply-side threshold is lower, judging by willingness to pay will approve things the budget cannot absorb.</a:t>
            </a:r>
          </a:p>
        </p:txBody>
      </p:sp>
      <p:sp>
        <p:nvSpPr>
          <p:cNvPr id="9" name="TextBox 8"/>
          <p:cNvSpPr txBox="1"/>
          <p:nvPr/>
        </p:nvSpPr>
        <p:spPr>
          <a:xfrm>
            <a:off x="552450" y="5244646"/>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That is not a criticism of the study, which is careful and says what it measured. It is the open question the field is living with. Teach it as open.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League tables</a:t>
            </a:r>
          </a:p>
        </p:txBody>
      </p:sp>
      <p:sp>
        <p:nvSpPr>
          <p:cNvPr id="4" name="TextBox 3"/>
          <p:cNvSpPr txBox="1"/>
          <p:nvPr/>
        </p:nvSpPr>
        <p:spPr>
          <a:xfrm>
            <a:off x="552450" y="1142050"/>
            <a:ext cx="110871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Rank every intervention by cost per QALY, draw a line where the budget runs out, fund everything above it. India now has one: </a:t>
            </a:r>
            <a:r>
              <a:rPr sz="3000" b="1" i="0">
                <a:solidFill>
                  <a:srgbClr val="10141A"/>
                </a:solidFill>
                <a:latin typeface="Arial"/>
              </a:rPr>
              <a:t>79 studies</a:t>
            </a:r>
            <a:r>
              <a:rPr sz="3000" b="0" i="0">
                <a:solidFill>
                  <a:srgbClr val="10141A"/>
                </a:solidFill>
                <a:latin typeface="Arial"/>
              </a:rPr>
              <a:t>, 2003 to 2019.</a:t>
            </a:r>
          </a:p>
        </p:txBody>
      </p:sp>
      <p:sp>
        <p:nvSpPr>
          <p:cNvPr id="5" name="Rectangle 4"/>
          <p:cNvSpPr/>
          <p:nvPr/>
        </p:nvSpPr>
        <p:spPr>
          <a:xfrm>
            <a:off x="552450" y="2894558"/>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94558"/>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894898"/>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Then read the fine print of that same review.</a:t>
            </a:r>
          </a:p>
        </p:txBody>
      </p:sp>
      <p:sp>
        <p:nvSpPr>
          <p:cNvPr id="8" name="Rectangle 7"/>
          <p:cNvSpPr/>
          <p:nvPr/>
        </p:nvSpPr>
        <p:spPr>
          <a:xfrm>
            <a:off x="552450" y="3614291"/>
            <a:ext cx="2651820"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3614291"/>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5620" y="3754168"/>
            <a:ext cx="2225481"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70%</a:t>
            </a:r>
            <a:r>
              <a:rPr sz="1680" b="0" i="0">
                <a:solidFill>
                  <a:srgbClr val="47525F"/>
                </a:solidFill>
                <a:latin typeface="Arial"/>
              </a:rPr>
              <a:t>reported DALYs, not QALYs</a:t>
            </a:r>
          </a:p>
        </p:txBody>
      </p:sp>
      <p:sp>
        <p:nvSpPr>
          <p:cNvPr id="11" name="Rectangle 10"/>
          <p:cNvSpPr/>
          <p:nvPr/>
        </p:nvSpPr>
        <p:spPr>
          <a:xfrm>
            <a:off x="3364111" y="3614291"/>
            <a:ext cx="2651968"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3364111" y="3614291"/>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77280" y="3754168"/>
            <a:ext cx="2225629"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23%</a:t>
            </a:r>
            <a:r>
              <a:rPr sz="1680" b="0" i="0">
                <a:solidFill>
                  <a:srgbClr val="47525F"/>
                </a:solidFill>
                <a:latin typeface="Arial"/>
              </a:rPr>
              <a:t>did not discount at all</a:t>
            </a:r>
          </a:p>
        </p:txBody>
      </p:sp>
      <p:sp>
        <p:nvSpPr>
          <p:cNvPr id="14" name="Rectangle 13"/>
          <p:cNvSpPr/>
          <p:nvPr/>
        </p:nvSpPr>
        <p:spPr>
          <a:xfrm>
            <a:off x="6175921" y="3614291"/>
            <a:ext cx="2651820"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175921" y="3614291"/>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89090" y="3754168"/>
            <a:ext cx="2225481"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73%</a:t>
            </a:r>
            <a:r>
              <a:rPr sz="1680" b="0" i="0">
                <a:solidFill>
                  <a:srgbClr val="47525F"/>
                </a:solidFill>
                <a:latin typeface="Arial"/>
              </a:rPr>
              <a:t>did any sensitivity analysis</a:t>
            </a:r>
          </a:p>
        </p:txBody>
      </p:sp>
      <p:sp>
        <p:nvSpPr>
          <p:cNvPr id="17" name="Rectangle 16"/>
          <p:cNvSpPr/>
          <p:nvPr/>
        </p:nvSpPr>
        <p:spPr>
          <a:xfrm>
            <a:off x="8987582" y="3614291"/>
            <a:ext cx="2651968" cy="14949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987582" y="3614291"/>
            <a:ext cx="38100" cy="14949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200751" y="3754168"/>
            <a:ext cx="2225629" cy="1335101"/>
          </a:xfrm>
          <a:prstGeom prst="rect">
            <a:avLst/>
          </a:prstGeom>
          <a:noFill/>
        </p:spPr>
        <p:txBody>
          <a:bodyPr wrap="square" lIns="0" rIns="0" tIns="0" bIns="0">
            <a:spAutoFit/>
          </a:bodyPr>
          <a:lstStyle/>
          <a:p>
            <a:pPr algn="ctr">
              <a:lnSpc>
                <a:spcPct val="83300"/>
              </a:lnSpc>
              <a:spcAft>
                <a:spcPts val="0"/>
              </a:spcAft>
              <a:buNone/>
            </a:pPr>
            <a:r>
              <a:rPr sz="4200" b="1" i="0" spc="-84">
                <a:solidFill>
                  <a:srgbClr val="162A6C"/>
                </a:solidFill>
                <a:latin typeface="Arial"/>
              </a:rPr>
              <a:t>18%</a:t>
            </a:r>
            <a:r>
              <a:rPr sz="1680" b="0" i="0">
                <a:solidFill>
                  <a:srgbClr val="47525F"/>
                </a:solidFill>
                <a:latin typeface="Arial"/>
              </a:rPr>
              <a:t>reported budget impact</a:t>
            </a:r>
          </a:p>
        </p:txBody>
      </p:sp>
      <p:sp>
        <p:nvSpPr>
          <p:cNvPr id="20" name="TextBox 19"/>
          <p:cNvSpPr txBox="1"/>
          <p:nvPr/>
        </p:nvSpPr>
        <p:spPr>
          <a:xfrm>
            <a:off x="552450" y="5172911"/>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It also needs a comparable evaluation of </a:t>
            </a:r>
            <a:r>
              <a:rPr sz="2200" b="0" i="1">
                <a:solidFill>
                  <a:srgbClr val="47525F"/>
                </a:solidFill>
                <a:latin typeface="Arial"/>
              </a:rPr>
              <a:t>every</a:t>
            </a:r>
            <a:r>
              <a:rPr sz="2200" b="0" i="0">
                <a:solidFill>
                  <a:srgbClr val="47525F"/>
                </a:solidFill>
                <a:latin typeface="Arial"/>
              </a:rPr>
              <a:t> competing use of the budget. Nobody has that. What was never studied never appears in the table.</a:t>
            </a:r>
          </a:p>
        </p:txBody>
      </p:sp>
      <p:sp>
        <p:nvSpPr>
          <p:cNvPr id="21" name="Rectangle 20"/>
          <p:cNvSpPr/>
          <p:nvPr/>
        </p:nvSpPr>
        <p:spPr>
          <a:xfrm>
            <a:off x="552450" y="6114157"/>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52450" y="6182978"/>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Shah, Singh, Kotwani et al., </a:t>
            </a:r>
            <a:r>
              <a:rPr sz="1400" b="0" i="1">
                <a:solidFill>
                  <a:srgbClr val="75808D"/>
                </a:solidFill>
                <a:latin typeface="Arial"/>
              </a:rPr>
              <a:t>Frontiers in Public Health</a:t>
            </a:r>
            <a:r>
              <a:rPr sz="1400" b="0" i="0">
                <a:solidFill>
                  <a:srgbClr val="75808D"/>
                </a:solidFill>
                <a:latin typeface="Arial"/>
              </a:rPr>
              <a:t>, 2022.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country that publishes its threshold</a:t>
            </a:r>
          </a:p>
        </p:txBody>
      </p:sp>
      <p:sp>
        <p:nvSpPr>
          <p:cNvPr id="4" name="TextBox 3"/>
          <p:cNvSpPr txBox="1"/>
          <p:nvPr/>
        </p:nvSpPr>
        <p:spPr>
          <a:xfrm>
            <a:off x="552450" y="1142050"/>
            <a:ext cx="11087100" cy="994470"/>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NICE has used an explicit range since 1999. It is the clearest example anywhere of a threshold you can argue with.</a:t>
            </a:r>
          </a:p>
        </p:txBody>
      </p:sp>
      <p:graphicFrame>
        <p:nvGraphicFramePr>
          <p:cNvPr id="5" name="Table 4"/>
          <p:cNvGraphicFramePr>
            <a:graphicFrameLocks noGrp="1"/>
          </p:cNvGraphicFramePr>
          <p:nvPr/>
        </p:nvGraphicFramePr>
        <p:xfrm>
          <a:off x="552450" y="2334071"/>
          <a:ext cx="11087100" cy="1011287"/>
        </p:xfrm>
        <a:graphic>
          <a:graphicData uri="http://schemas.openxmlformats.org/drawingml/2006/table">
            <a:tbl>
              <a:tblPr firstRow="1">
                <a:tableStyleId>{5C22544A-7EE6-4342-B048-85BDC9FD1C3A}</a:tableStyleId>
              </a:tblPr>
              <a:tblGrid>
                <a:gridCol w="2388989"/>
                <a:gridCol w="4301579"/>
                <a:gridCol w="4396532"/>
              </a:tblGrid>
              <a:tr h="505643">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Until March 2026</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From April 2026</a:t>
                      </a:r>
                    </a:p>
                  </a:txBody>
                  <a:tcPr marL="60000" marR="60000" marT="35000" marB="35000" anchor="t">
                    <a:solidFill>
                      <a:srgbClr val="162A6C"/>
                    </a:solidFill>
                  </a:tcPr>
                </a:tc>
              </a:tr>
              <a:tr h="505644">
                <a:tc>
                  <a:txBody>
                    <a:bodyPr wrap="square"/>
                    <a:lstStyle/>
                    <a:p>
                      <a:pPr algn="l">
                        <a:lnSpc>
                          <a:spcPct val="104000"/>
                        </a:lnSpc>
                      </a:pPr>
                      <a:r>
                        <a:rPr sz="2100" b="0" i="0">
                          <a:solidFill>
                            <a:srgbClr val="10141A"/>
                          </a:solidFill>
                          <a:latin typeface="Arial"/>
                        </a:rPr>
                        <a:t>Standard range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£20,000 to £30,000 per QALY</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£25,000 to £35,000 per QALY</a:t>
                      </a:r>
                    </a:p>
                  </a:txBody>
                  <a:tcPr marL="60000" marR="60000" marT="35000" marB="35000" anchor="t">
                    <a:solidFill>
                      <a:srgbClr val="F4F6F9"/>
                    </a:solidFill>
                  </a:tcPr>
                </a:tc>
              </a:tr>
            </a:tbl>
          </a:graphicData>
        </a:graphic>
      </p:graphicFrame>
      <p:sp>
        <p:nvSpPr>
          <p:cNvPr id="6" name="TextBox 5"/>
          <p:cNvSpPr txBox="1"/>
          <p:nvPr/>
        </p:nvSpPr>
        <p:spPr>
          <a:xfrm>
            <a:off x="552450" y="3436980"/>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Announced 1 December 2025. NICE expects it to allow roughly </a:t>
            </a:r>
            <a:r>
              <a:rPr sz="2200" b="1" i="0">
                <a:solidFill>
                  <a:srgbClr val="10141A"/>
                </a:solidFill>
                <a:latin typeface="Arial"/>
              </a:rPr>
              <a:t>3 to 5 additional medicines a year</a:t>
            </a:r>
            <a:r>
              <a:rPr sz="2200" b="0" i="0">
                <a:solidFill>
                  <a:srgbClr val="10141A"/>
                </a:solidFill>
                <a:latin typeface="Arial"/>
              </a:rPr>
              <a:t>, from a base where about 91% of appraised medicines are already recommended.</a:t>
            </a:r>
          </a:p>
        </p:txBody>
      </p:sp>
      <p:sp>
        <p:nvSpPr>
          <p:cNvPr id="7" name="Rectangle 6"/>
          <p:cNvSpPr/>
          <p:nvPr/>
        </p:nvSpPr>
        <p:spPr>
          <a:xfrm>
            <a:off x="552450" y="476904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52450" y="483786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NICE, Changes to NICE's cost-effectiveness thresholds confirmed, 1 December 2025.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did it move?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Not because anyone re-estimated health opportunity cost in the NHS.</a:t>
            </a:r>
          </a:p>
        </p:txBody>
      </p:sp>
      <p:sp>
        <p:nvSpPr>
          <p:cNvPr id="5" name="TextBox 4"/>
          <p:cNvSpPr txBox="1"/>
          <p:nvPr/>
        </p:nvSpPr>
        <p:spPr>
          <a:xfrm>
            <a:off x="552450" y="2360506"/>
            <a:ext cx="11087100" cy="1491704"/>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The stated purpose was to </a:t>
            </a:r>
            <a:r>
              <a:rPr sz="2800" b="0" i="1">
                <a:solidFill>
                  <a:srgbClr val="10141A"/>
                </a:solidFill>
                <a:latin typeface="Arial"/>
              </a:rPr>
              <a:t>unlock innovation and support the sector</a:t>
            </a:r>
            <a:r>
              <a:rPr sz="2800" b="0" i="0">
                <a:solidFill>
                  <a:srgbClr val="10141A"/>
                </a:solidFill>
                <a:latin typeface="Arial"/>
              </a:rPr>
              <a:t>, improving the UK's operating environment for the life sciences industry.</a:t>
            </a:r>
          </a:p>
        </p:txBody>
      </p:sp>
      <p:sp>
        <p:nvSpPr>
          <p:cNvPr id="6" name="Rectangle 5"/>
          <p:cNvSpPr/>
          <p:nvPr/>
        </p:nvSpPr>
        <p:spPr>
          <a:xfrm>
            <a:off x="552450" y="404976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049762"/>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05010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threshold raised for industrial policy is no longer measuring what the theory says it measures.</a:t>
            </a:r>
          </a:p>
        </p:txBody>
      </p:sp>
      <p:sp>
        <p:nvSpPr>
          <p:cNvPr id="9" name="TextBox 8"/>
          <p:cNvSpPr txBox="1"/>
          <p:nvPr/>
        </p:nvSpPr>
        <p:spPr>
          <a:xfrm>
            <a:off x="552450" y="524568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Health economists have said so in print: such changes risk making cost-effectiveness analysis </a:t>
            </a:r>
            <a:r>
              <a:rPr sz="2200" b="1" i="0">
                <a:solidFill>
                  <a:srgbClr val="10141A"/>
                </a:solidFill>
                <a:latin typeface="Arial"/>
              </a:rPr>
              <a:t>performative rather than informative</a:t>
            </a:r>
            <a:r>
              <a:rPr sz="2200" b="0" i="0">
                <a:solidFill>
                  <a:srgbClr val="47525F"/>
                </a:solidFill>
                <a:latin typeface="Arial"/>
              </a:rPr>
              <a:t>.</a:t>
            </a:r>
          </a:p>
        </p:txBody>
      </p:sp>
      <p:sp>
        <p:nvSpPr>
          <p:cNvPr id="10" name="Rectangle 9"/>
          <p:cNvSpPr/>
          <p:nvPr/>
        </p:nvSpPr>
        <p:spPr>
          <a:xfrm>
            <a:off x="552450" y="618693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625575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Vallejo-Torres, Edney, Espinosa, Karnon, Longo, </a:t>
            </a:r>
            <a:r>
              <a:rPr sz="1400" b="0" i="1">
                <a:solidFill>
                  <a:srgbClr val="75808D"/>
                </a:solidFill>
                <a:latin typeface="Arial"/>
              </a:rPr>
              <a:t>Applied Health Economics and Health Policy</a:t>
            </a:r>
            <a:r>
              <a:rPr sz="1400" b="0" i="0">
                <a:solidFill>
                  <a:srgbClr val="75808D"/>
                </a:solidFill>
                <a:latin typeface="Arial"/>
              </a:rPr>
              <a:t>,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Who decides in India</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Health Technology Assessment in India (HTAIn)</a:t>
            </a:r>
            <a:r>
              <a:rPr sz="2200" b="0" i="0">
                <a:solidFill>
                  <a:srgbClr val="10141A"/>
                </a:solidFill>
                <a:latin typeface="Arial"/>
              </a:rPr>
              <a:t>, now an attached office of the Department of Health Research, Ministry of Health and Family Welfare.</a:t>
            </a:r>
          </a:p>
        </p:txBody>
      </p:sp>
      <p:sp>
        <p:nvSpPr>
          <p:cNvPr id="5" name="Rectangle 4"/>
          <p:cNvSpPr/>
          <p:nvPr/>
        </p:nvSpPr>
        <p:spPr>
          <a:xfrm>
            <a:off x="552450" y="2085677"/>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085677"/>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2235044"/>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Board</a:t>
            </a:r>
          </a:p>
        </p:txBody>
      </p:sp>
      <p:sp>
        <p:nvSpPr>
          <p:cNvPr id="8" name="TextBox 7"/>
          <p:cNvSpPr txBox="1"/>
          <p:nvPr/>
        </p:nvSpPr>
        <p:spPr>
          <a:xfrm>
            <a:off x="803672" y="2618276"/>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Highest decision-making body. Policy-makers, clinicians and government experts. Endorses recommendations.</a:t>
            </a:r>
          </a:p>
        </p:txBody>
      </p:sp>
      <p:sp>
        <p:nvSpPr>
          <p:cNvPr id="9" name="Rectangle 8"/>
          <p:cNvSpPr/>
          <p:nvPr/>
        </p:nvSpPr>
        <p:spPr>
          <a:xfrm>
            <a:off x="6175921" y="2085677"/>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2085677"/>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2235044"/>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Technical Appraisal Committee</a:t>
            </a:r>
          </a:p>
        </p:txBody>
      </p:sp>
      <p:sp>
        <p:nvSpPr>
          <p:cNvPr id="12" name="TextBox 11"/>
          <p:cNvSpPr txBox="1"/>
          <p:nvPr/>
        </p:nvSpPr>
        <p:spPr>
          <a:xfrm>
            <a:off x="6427143" y="2618276"/>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Economists, clinicians, researchers, social scientists. Quality assurance and technical stewardship.</a:t>
            </a:r>
          </a:p>
        </p:txBody>
      </p:sp>
      <p:sp>
        <p:nvSpPr>
          <p:cNvPr id="13" name="Rectangle 12"/>
          <p:cNvSpPr/>
          <p:nvPr/>
        </p:nvSpPr>
        <p:spPr>
          <a:xfrm>
            <a:off x="552450" y="4139952"/>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52450" y="4139952"/>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3672" y="4289318"/>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Secretariat</a:t>
            </a:r>
          </a:p>
        </p:txBody>
      </p:sp>
      <p:sp>
        <p:nvSpPr>
          <p:cNvPr id="16" name="TextBox 15"/>
          <p:cNvSpPr txBox="1"/>
          <p:nvPr/>
        </p:nvSpPr>
        <p:spPr>
          <a:xfrm>
            <a:off x="803672" y="4672551"/>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In-house scientists and analysts. Prioritises topics, coordinates, monitors progress.</a:t>
            </a:r>
          </a:p>
        </p:txBody>
      </p:sp>
      <p:sp>
        <p:nvSpPr>
          <p:cNvPr id="17" name="Rectangle 16"/>
          <p:cNvSpPr/>
          <p:nvPr/>
        </p:nvSpPr>
        <p:spPr>
          <a:xfrm>
            <a:off x="6175921" y="4139952"/>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75921" y="4139952"/>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27143" y="4289318"/>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Regional Resource Centres</a:t>
            </a:r>
          </a:p>
        </p:txBody>
      </p:sp>
      <p:sp>
        <p:nvSpPr>
          <p:cNvPr id="20" name="TextBox 19"/>
          <p:cNvSpPr txBox="1"/>
          <p:nvPr/>
        </p:nvSpPr>
        <p:spPr>
          <a:xfrm>
            <a:off x="6427143" y="4672551"/>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Government institutes across the country that conduct the studies and build capacity in the states. The network keeps growing.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From a question to a policy</a:t>
            </a:r>
          </a:p>
        </p:txBody>
      </p:sp>
      <p:sp>
        <p:nvSpPr>
          <p:cNvPr id="4" name="TextBox 3"/>
          <p:cNvSpPr txBox="1"/>
          <p:nvPr/>
        </p:nvSpPr>
        <p:spPr>
          <a:xfrm>
            <a:off x="1212652" y="1142050"/>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A </a:t>
            </a:r>
            <a:r>
              <a:rPr sz="2200" b="1" i="0">
                <a:solidFill>
                  <a:srgbClr val="10141A"/>
                </a:solidFill>
                <a:latin typeface="Arial"/>
              </a:rPr>
              <a:t>user department</a:t>
            </a:r>
            <a:r>
              <a:rPr sz="2200" b="0" i="0">
                <a:solidFill>
                  <a:srgbClr val="10141A"/>
                </a:solidFill>
                <a:latin typeface="Arial"/>
              </a:rPr>
              <a:t>, a programme or a state, submits a priority topic</a:t>
            </a:r>
          </a:p>
        </p:txBody>
      </p:sp>
      <p:sp>
        <p:nvSpPr>
          <p:cNvPr id="5" name="TextBox 4"/>
          <p:cNvSpPr txBox="1"/>
          <p:nvPr/>
        </p:nvSpPr>
        <p:spPr>
          <a:xfrm>
            <a:off x="1212652" y="1630504"/>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The </a:t>
            </a:r>
            <a:r>
              <a:rPr sz="2200" b="1" i="0">
                <a:solidFill>
                  <a:srgbClr val="10141A"/>
                </a:solidFill>
                <a:latin typeface="Arial"/>
              </a:rPr>
              <a:t>Secretariat</a:t>
            </a:r>
            <a:r>
              <a:rPr sz="2200" b="0" i="0">
                <a:solidFill>
                  <a:srgbClr val="10141A"/>
                </a:solidFill>
                <a:latin typeface="Arial"/>
              </a:rPr>
              <a:t> prioritises it and takes it to the Technical Appraisal Committee</a:t>
            </a:r>
          </a:p>
        </p:txBody>
      </p:sp>
      <p:sp>
        <p:nvSpPr>
          <p:cNvPr id="6" name="TextBox 5"/>
          <p:cNvSpPr txBox="1"/>
          <p:nvPr/>
        </p:nvSpPr>
        <p:spPr>
          <a:xfrm>
            <a:off x="1212652" y="2118958"/>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The </a:t>
            </a:r>
            <a:r>
              <a:rPr sz="2200" b="1" i="0">
                <a:solidFill>
                  <a:srgbClr val="10141A"/>
                </a:solidFill>
                <a:latin typeface="Arial"/>
              </a:rPr>
              <a:t>Committee</a:t>
            </a:r>
            <a:r>
              <a:rPr sz="2200" b="0" i="0">
                <a:solidFill>
                  <a:srgbClr val="10141A"/>
                </a:solidFill>
                <a:latin typeface="Arial"/>
              </a:rPr>
              <a:t> allocates it to a Regional Resource Centre, which writes a proposal</a:t>
            </a:r>
          </a:p>
        </p:txBody>
      </p:sp>
      <p:sp>
        <p:nvSpPr>
          <p:cNvPr id="7" name="TextBox 6"/>
          <p:cNvSpPr txBox="1"/>
          <p:nvPr/>
        </p:nvSpPr>
        <p:spPr>
          <a:xfrm>
            <a:off x="1212652" y="2607412"/>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The study runs. The </a:t>
            </a:r>
            <a:r>
              <a:rPr sz="2200" b="1" i="0">
                <a:solidFill>
                  <a:srgbClr val="10141A"/>
                </a:solidFill>
                <a:latin typeface="Arial"/>
              </a:rPr>
              <a:t>report</a:t>
            </a:r>
            <a:r>
              <a:rPr sz="2200" b="0" i="0">
                <a:solidFill>
                  <a:srgbClr val="10141A"/>
                </a:solidFill>
                <a:latin typeface="Arial"/>
              </a:rPr>
              <a:t> goes back to the Committee for approval</a:t>
            </a:r>
          </a:p>
        </p:txBody>
      </p:sp>
      <p:sp>
        <p:nvSpPr>
          <p:cNvPr id="8" name="TextBox 7"/>
          <p:cNvSpPr txBox="1"/>
          <p:nvPr/>
        </p:nvSpPr>
        <p:spPr>
          <a:xfrm>
            <a:off x="1212652" y="3095866"/>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The </a:t>
            </a:r>
            <a:r>
              <a:rPr sz="2200" b="1" i="0">
                <a:solidFill>
                  <a:srgbClr val="10141A"/>
                </a:solidFill>
                <a:latin typeface="Arial"/>
              </a:rPr>
              <a:t>Board</a:t>
            </a:r>
            <a:r>
              <a:rPr sz="2200" b="0" i="0">
                <a:solidFill>
                  <a:srgbClr val="10141A"/>
                </a:solidFill>
                <a:latin typeface="Arial"/>
              </a:rPr>
              <a:t> gives final approval</a:t>
            </a:r>
          </a:p>
        </p:txBody>
      </p:sp>
      <p:sp>
        <p:nvSpPr>
          <p:cNvPr id="9" name="TextBox 8"/>
          <p:cNvSpPr txBox="1"/>
          <p:nvPr/>
        </p:nvSpPr>
        <p:spPr>
          <a:xfrm>
            <a:off x="1212652" y="3584320"/>
            <a:ext cx="10426898" cy="376833"/>
          </a:xfrm>
          <a:prstGeom prst="rect">
            <a:avLst/>
          </a:prstGeom>
          <a:noFill/>
        </p:spPr>
        <p:txBody>
          <a:bodyPr wrap="square" lIns="0" rIns="0" tIns="0" bIns="0">
            <a:spAutoFit/>
          </a:bodyPr>
          <a:lstStyle/>
          <a:p>
            <a:pPr algn="l">
              <a:lnSpc>
                <a:spcPct val="112500"/>
              </a:lnSpc>
              <a:spcAft>
                <a:spcPts val="0"/>
              </a:spcAft>
              <a:buNone/>
            </a:pPr>
            <a:r>
              <a:rPr sz="2200" b="0" i="0">
                <a:solidFill>
                  <a:srgbClr val="10141A"/>
                </a:solidFill>
                <a:latin typeface="Arial"/>
              </a:rPr>
              <a:t>Recommendations return to the </a:t>
            </a:r>
            <a:r>
              <a:rPr sz="2200" b="1" i="0">
                <a:solidFill>
                  <a:srgbClr val="10141A"/>
                </a:solidFill>
                <a:latin typeface="Arial"/>
              </a:rPr>
              <a:t>user department</a:t>
            </a:r>
            <a:r>
              <a:rPr sz="2200" b="0" i="0">
                <a:solidFill>
                  <a:srgbClr val="10141A"/>
                </a:solidFill>
                <a:latin typeface="Arial"/>
              </a:rPr>
              <a:t> for implementation</a:t>
            </a:r>
          </a:p>
        </p:txBody>
      </p:sp>
      <p:sp>
        <p:nvSpPr>
          <p:cNvPr id="10" name="Rectangle 9"/>
          <p:cNvSpPr/>
          <p:nvPr/>
        </p:nvSpPr>
        <p:spPr>
          <a:xfrm>
            <a:off x="552450" y="4103191"/>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52450" y="4103191"/>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6189" y="4103531"/>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Any of you can nominate a topic.</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Cost-effective is not the same as funded</a:t>
            </a:r>
          </a:p>
        </p:txBody>
      </p:sp>
      <p:graphicFrame>
        <p:nvGraphicFramePr>
          <p:cNvPr id="4" name="Table 3"/>
          <p:cNvGraphicFramePr>
            <a:graphicFrameLocks noGrp="1"/>
          </p:cNvGraphicFramePr>
          <p:nvPr/>
        </p:nvGraphicFramePr>
        <p:xfrm>
          <a:off x="552450" y="1162050"/>
          <a:ext cx="11087100" cy="3290143"/>
        </p:xfrm>
        <a:graphic>
          <a:graphicData uri="http://schemas.openxmlformats.org/drawingml/2006/table">
            <a:tbl>
              <a:tblPr firstRow="1">
                <a:tableStyleId>{5C22544A-7EE6-4342-B048-85BDC9FD1C3A}</a:tableStyleId>
              </a:tblPr>
              <a:tblGrid>
                <a:gridCol w="2259657"/>
                <a:gridCol w="8827443"/>
              </a:tblGrid>
              <a:tr h="548357">
                <a:tc>
                  <a:txBody>
                    <a:bodyPr wrap="square"/>
                    <a:lstStyle/>
                    <a:p>
                      <a:pPr algn="l">
                        <a:lnSpc>
                          <a:spcPct val="104000"/>
                        </a:lnSpc>
                      </a:pPr>
                      <a:r>
                        <a:rPr sz="2100" b="1" i="0">
                          <a:solidFill>
                            <a:srgbClr val="FFFFFF"/>
                          </a:solidFill>
                          <a:latin typeface="Arial"/>
                        </a:rPr>
                        <a:t>Consideration</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The question it asks</a:t>
                      </a:r>
                    </a:p>
                  </a:txBody>
                  <a:tcPr marL="60000" marR="60000" marT="35000" marB="35000" anchor="t">
                    <a:solidFill>
                      <a:srgbClr val="162A6C"/>
                    </a:solidFill>
                  </a:tcPr>
                </a:tc>
              </a:tr>
              <a:tr h="548357">
                <a:tc>
                  <a:txBody>
                    <a:bodyPr wrap="square"/>
                    <a:lstStyle/>
                    <a:p>
                      <a:pPr algn="l">
                        <a:lnSpc>
                          <a:spcPct val="104000"/>
                        </a:lnSpc>
                      </a:pPr>
                      <a:r>
                        <a:rPr sz="2100" b="1" i="0">
                          <a:solidFill>
                            <a:srgbClr val="10141A"/>
                          </a:solidFill>
                          <a:latin typeface="Arial"/>
                        </a:rPr>
                        <a:t>Budget impact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Cost-effective per patient, but can we afford it for everyone at once?</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Equity</a:t>
                      </a:r>
                    </a:p>
                  </a:txBody>
                  <a:tcPr marL="60000" marR="60000" marT="35000" marB="35000" anchor="t">
                    <a:noFill/>
                  </a:tcPr>
                </a:tc>
                <a:tc>
                  <a:txBody>
                    <a:bodyPr wrap="square"/>
                    <a:lstStyle/>
                    <a:p>
                      <a:pPr algn="l">
                        <a:lnSpc>
                          <a:spcPct val="104000"/>
                        </a:lnSpc>
                      </a:pPr>
                      <a:r>
                        <a:rPr sz="2100" b="0" i="0">
                          <a:solidFill>
                            <a:srgbClr val="10141A"/>
                          </a:solidFill>
                          <a:latin typeface="Arial"/>
                        </a:rPr>
                        <a:t>Who gains and who is left out? Does it widen or narrow a gap?</a:t>
                      </a:r>
                    </a:p>
                  </a:txBody>
                  <a:tcPr marL="60000" marR="60000" marT="35000" marB="35000" anchor="t">
                    <a:noFill/>
                  </a:tcPr>
                </a:tc>
              </a:tr>
              <a:tr h="548357">
                <a:tc>
                  <a:txBody>
                    <a:bodyPr wrap="square"/>
                    <a:lstStyle/>
                    <a:p>
                      <a:pPr algn="l">
                        <a:lnSpc>
                          <a:spcPct val="104000"/>
                        </a:lnSpc>
                      </a:pPr>
                      <a:r>
                        <a:rPr sz="2100" b="1" i="0">
                          <a:solidFill>
                            <a:srgbClr val="10141A"/>
                          </a:solidFill>
                          <a:latin typeface="Arial"/>
                        </a:rPr>
                        <a:t>Feasibility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Cold chain, trained staff, supply, referral pathways. Do they exist?</a:t>
                      </a:r>
                    </a:p>
                  </a:txBody>
                  <a:tcPr marL="60000" marR="60000" marT="35000" marB="35000" anchor="t">
                    <a:solidFill>
                      <a:srgbClr val="F4F6F9"/>
                    </a:solidFill>
                  </a:tcPr>
                </a:tc>
              </a:tr>
              <a:tr h="548357">
                <a:tc>
                  <a:txBody>
                    <a:bodyPr wrap="square"/>
                    <a:lstStyle/>
                    <a:p>
                      <a:pPr algn="l">
                        <a:lnSpc>
                          <a:spcPct val="104000"/>
                        </a:lnSpc>
                      </a:pPr>
                      <a:r>
                        <a:rPr sz="2100" b="1" i="0">
                          <a:solidFill>
                            <a:srgbClr val="10141A"/>
                          </a:solidFill>
                          <a:latin typeface="Arial"/>
                        </a:rPr>
                        <a:t>Acceptability</a:t>
                      </a:r>
                    </a:p>
                  </a:txBody>
                  <a:tcPr marL="60000" marR="60000" marT="35000" marB="35000" anchor="t">
                    <a:noFill/>
                  </a:tcPr>
                </a:tc>
                <a:tc>
                  <a:txBody>
                    <a:bodyPr wrap="square"/>
                    <a:lstStyle/>
                    <a:p>
                      <a:pPr algn="l">
                        <a:lnSpc>
                          <a:spcPct val="104000"/>
                        </a:lnSpc>
                      </a:pPr>
                      <a:r>
                        <a:rPr sz="2100" b="0" i="0">
                          <a:solidFill>
                            <a:srgbClr val="10141A"/>
                          </a:solidFill>
                          <a:latin typeface="Arial"/>
                        </a:rPr>
                        <a:t>Will families consent? Will clinicians adopt it?</a:t>
                      </a:r>
                    </a:p>
                  </a:txBody>
                  <a:tcPr marL="60000" marR="60000" marT="35000" marB="35000" anchor="t">
                    <a:noFill/>
                  </a:tcPr>
                </a:tc>
              </a:tr>
              <a:tr h="548358">
                <a:tc>
                  <a:txBody>
                    <a:bodyPr wrap="square"/>
                    <a:lstStyle/>
                    <a:p>
                      <a:pPr algn="l">
                        <a:lnSpc>
                          <a:spcPct val="104000"/>
                        </a:lnSpc>
                      </a:pPr>
                      <a:r>
                        <a:rPr sz="2100" b="1" i="0">
                          <a:solidFill>
                            <a:srgbClr val="10141A"/>
                          </a:solidFill>
                          <a:latin typeface="Arial"/>
                        </a:rPr>
                        <a:t>Timing</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Do we act on what we have, or wait for better evidence?</a:t>
                      </a:r>
                    </a:p>
                  </a:txBody>
                  <a:tcPr marL="60000" marR="60000" marT="35000" marB="35000" anchor="t">
                    <a:solidFill>
                      <a:srgbClr val="F4F6F9"/>
                    </a:solidFill>
                  </a:tcPr>
                </a:tc>
              </a:tr>
            </a:tbl>
          </a:graphicData>
        </a:graphic>
      </p:graphicFrame>
      <p:sp>
        <p:nvSpPr>
          <p:cNvPr id="5" name="Rectangle 4"/>
          <p:cNvSpPr/>
          <p:nvPr/>
        </p:nvSpPr>
        <p:spPr>
          <a:xfrm>
            <a:off x="552450" y="457423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574232"/>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57457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economic evaluation is one input to a decision, never the decision.</a:t>
            </a:r>
          </a:p>
        </p:txBody>
      </p:sp>
      <p:sp>
        <p:nvSpPr>
          <p:cNvPr id="8" name="Rectangle 7"/>
          <p:cNvSpPr/>
          <p:nvPr/>
        </p:nvSpPr>
        <p:spPr>
          <a:xfrm>
            <a:off x="552450" y="579015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585897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Extended cost-effectiveness analysis brings equity into the arithmetic. See Dixit, Prinja, Jyani et al., </a:t>
            </a:r>
            <a:r>
              <a:rPr sz="1400" b="0" i="1">
                <a:solidFill>
                  <a:srgbClr val="75808D"/>
                </a:solidFill>
                <a:latin typeface="Arial"/>
              </a:rPr>
              <a:t>Lancet Global Health</a:t>
            </a:r>
            <a:r>
              <a:rPr sz="1400" b="0" i="0">
                <a:solidFill>
                  <a:srgbClr val="75808D"/>
                </a:solidFill>
                <a:latin typeface="Arial"/>
              </a:rPr>
              <a:t>, 2023.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live case worth arguing about</a:t>
            </a:r>
          </a:p>
        </p:txBody>
      </p:sp>
      <p:sp>
        <p:nvSpPr>
          <p:cNvPr id="4" name="TextBox 3"/>
          <p:cNvSpPr txBox="1"/>
          <p:nvPr/>
        </p:nvSpPr>
        <p:spPr>
          <a:xfrm>
            <a:off x="552450" y="114205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Cost per DALY averted, healthcare perspective, PRIME model, 12-year-old girls in India:</a:t>
            </a:r>
          </a:p>
        </p:txBody>
      </p:sp>
      <p:graphicFrame>
        <p:nvGraphicFramePr>
          <p:cNvPr id="5" name="Table 4"/>
          <p:cNvGraphicFramePr>
            <a:graphicFrameLocks noGrp="1"/>
          </p:cNvGraphicFramePr>
          <p:nvPr/>
        </p:nvGraphicFramePr>
        <p:xfrm>
          <a:off x="552450" y="1692473"/>
          <a:ext cx="11087100" cy="2742902"/>
        </p:xfrm>
        <a:graphic>
          <a:graphicData uri="http://schemas.openxmlformats.org/drawingml/2006/table">
            <a:tbl>
              <a:tblPr firstRow="1">
                <a:tableStyleId>{5C22544A-7EE6-4342-B048-85BDC9FD1C3A}</a:tableStyleId>
              </a:tblPr>
              <a:tblGrid>
                <a:gridCol w="6864697"/>
                <a:gridCol w="4222403"/>
              </a:tblGrid>
              <a:tr h="685725">
                <a:tc>
                  <a:txBody>
                    <a:bodyPr wrap="square"/>
                    <a:lstStyle/>
                    <a:p>
                      <a:pPr algn="l">
                        <a:lnSpc>
                          <a:spcPct val="104000"/>
                        </a:lnSpc>
                      </a:pPr>
                      <a:r>
                        <a:rPr sz="2100" b="1" i="0">
                          <a:solidFill>
                            <a:srgbClr val="FFFFFF"/>
                          </a:solidFill>
                          <a:latin typeface="Arial"/>
                        </a:rPr>
                        <a:t>Vaccine (types covered)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Incremental cost per DALY averted</a:t>
                      </a:r>
                    </a:p>
                  </a:txBody>
                  <a:tcPr marL="60000" marR="60000" marT="35000" marB="35000" anchor="t">
                    <a:solidFill>
                      <a:srgbClr val="162A6C"/>
                    </a:solidFill>
                  </a:tcPr>
                </a:tc>
              </a:tr>
              <a:tr h="685725">
                <a:tc>
                  <a:txBody>
                    <a:bodyPr wrap="square"/>
                    <a:lstStyle/>
                    <a:p>
                      <a:pPr algn="l">
                        <a:lnSpc>
                          <a:spcPct val="104000"/>
                        </a:lnSpc>
                      </a:pPr>
                      <a:r>
                        <a:rPr sz="2100" b="1" i="0">
                          <a:solidFill>
                            <a:srgbClr val="10141A"/>
                          </a:solidFill>
                          <a:latin typeface="Arial"/>
                        </a:rPr>
                        <a:t>Nonavalent</a:t>
                      </a:r>
                      <a:r>
                        <a:rPr sz="2100" b="0" i="0">
                          <a:solidFill>
                            <a:srgbClr val="10141A"/>
                          </a:solidFill>
                          <a:latin typeface="Arial"/>
                        </a:rPr>
                        <a:t>, Gardasil 9 </a:t>
                      </a:r>
                      <a:r>
                        <a:rPr sz="2100" b="0" i="0">
                          <a:solidFill>
                            <a:srgbClr val="75808D"/>
                          </a:solidFill>
                          <a:latin typeface="Arial"/>
                        </a:rPr>
                        <a:t>(6, 11, 16, 18 + 31, 33, 45, 52, 58)</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US$ 362.78</a:t>
                      </a:r>
                    </a:p>
                  </a:txBody>
                  <a:tcPr marL="60000" marR="60000" marT="35000" marB="35000" anchor="t">
                    <a:solidFill>
                      <a:srgbClr val="F4F6F9"/>
                    </a:solidFill>
                  </a:tcPr>
                </a:tc>
              </a:tr>
              <a:tr h="685725">
                <a:tc>
                  <a:txBody>
                    <a:bodyPr wrap="square"/>
                    <a:lstStyle/>
                    <a:p>
                      <a:pPr algn="l">
                        <a:lnSpc>
                          <a:spcPct val="104000"/>
                        </a:lnSpc>
                      </a:pPr>
                      <a:r>
                        <a:rPr sz="2100" b="1" i="0">
                          <a:solidFill>
                            <a:srgbClr val="10141A"/>
                          </a:solidFill>
                          <a:latin typeface="Arial"/>
                        </a:rPr>
                        <a:t>Quadrivalent</a:t>
                      </a:r>
                      <a:r>
                        <a:rPr sz="2100" b="0" i="0">
                          <a:solidFill>
                            <a:srgbClr val="10141A"/>
                          </a:solidFill>
                          <a:latin typeface="Arial"/>
                        </a:rPr>
                        <a:t>, Gardasil 4 </a:t>
                      </a:r>
                      <a:r>
                        <a:rPr sz="2100" b="0" i="0">
                          <a:solidFill>
                            <a:srgbClr val="75808D"/>
                          </a:solidFill>
                          <a:latin typeface="Arial"/>
                        </a:rPr>
                        <a:t>(6, 11, 16, 18)</a:t>
                      </a:r>
                    </a:p>
                  </a:txBody>
                  <a:tcPr marL="60000" marR="60000" marT="35000" marB="35000" anchor="t">
                    <a:noFill/>
                  </a:tcPr>
                </a:tc>
                <a:tc>
                  <a:txBody>
                    <a:bodyPr wrap="square"/>
                    <a:lstStyle/>
                    <a:p>
                      <a:pPr algn="r">
                        <a:lnSpc>
                          <a:spcPct val="104000"/>
                        </a:lnSpc>
                      </a:pPr>
                      <a:r>
                        <a:rPr sz="2100" b="0" i="0">
                          <a:solidFill>
                            <a:srgbClr val="10141A"/>
                          </a:solidFill>
                          <a:latin typeface="Arial"/>
                        </a:rPr>
                        <a:t>US$ 393.16</a:t>
                      </a:r>
                    </a:p>
                  </a:txBody>
                  <a:tcPr marL="60000" marR="60000" marT="35000" marB="35000" anchor="t">
                    <a:noFill/>
                  </a:tcPr>
                </a:tc>
              </a:tr>
              <a:tr h="685727">
                <a:tc>
                  <a:txBody>
                    <a:bodyPr wrap="square"/>
                    <a:lstStyle/>
                    <a:p>
                      <a:pPr algn="l">
                        <a:lnSpc>
                          <a:spcPct val="104000"/>
                        </a:lnSpc>
                      </a:pPr>
                      <a:r>
                        <a:rPr sz="2100" b="1" i="0">
                          <a:solidFill>
                            <a:srgbClr val="10141A"/>
                          </a:solidFill>
                          <a:latin typeface="Arial"/>
                        </a:rPr>
                        <a:t>Bivalent</a:t>
                      </a:r>
                      <a:r>
                        <a:rPr sz="2100" b="0" i="0">
                          <a:solidFill>
                            <a:srgbClr val="10141A"/>
                          </a:solidFill>
                          <a:latin typeface="Arial"/>
                        </a:rPr>
                        <a:t>, Cervarix </a:t>
                      </a:r>
                      <a:r>
                        <a:rPr sz="2100" b="0" i="0">
                          <a:solidFill>
                            <a:srgbClr val="75808D"/>
                          </a:solidFill>
                          <a:latin typeface="Arial"/>
                        </a:rPr>
                        <a:t>(16, 18)</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US$ 432.24</a:t>
                      </a:r>
                    </a:p>
                  </a:txBody>
                  <a:tcPr marL="60000" marR="60000" marT="35000" marB="35000" anchor="t">
                    <a:solidFill>
                      <a:srgbClr val="F4F6F9"/>
                    </a:solidFill>
                  </a:tcPr>
                </a:tc>
              </a:tr>
            </a:tbl>
          </a:graphicData>
        </a:graphic>
      </p:graphicFrame>
      <p:sp>
        <p:nvSpPr>
          <p:cNvPr id="6" name="TextBox 5"/>
          <p:cNvSpPr txBox="1"/>
          <p:nvPr/>
        </p:nvSpPr>
        <p:spPr>
          <a:xfrm>
            <a:off x="552450" y="4499017"/>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Assuming a </a:t>
            </a:r>
            <a:r>
              <a:rPr sz="2200" b="1" i="0">
                <a:solidFill>
                  <a:srgbClr val="10141A"/>
                </a:solidFill>
                <a:latin typeface="Arial"/>
              </a:rPr>
              <a:t>constant price per dose</a:t>
            </a:r>
            <a:r>
              <a:rPr sz="2200" b="0" i="0">
                <a:solidFill>
                  <a:srgbClr val="10141A"/>
                </a:solidFill>
                <a:latin typeface="Arial"/>
              </a:rPr>
              <a:t>, the nonavalent vaccine dominated both others.</a:t>
            </a:r>
          </a:p>
        </p:txBody>
      </p:sp>
      <p:sp>
        <p:nvSpPr>
          <p:cNvPr id="7" name="Rectangle 6"/>
          <p:cNvSpPr/>
          <p:nvPr/>
        </p:nvSpPr>
        <p:spPr>
          <a:xfrm>
            <a:off x="552450" y="5049441"/>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5049441"/>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5049781"/>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India launched in February 2026 with a single dose of the quadrivalent.</a:t>
            </a:r>
          </a:p>
        </p:txBody>
      </p:sp>
      <p:sp>
        <p:nvSpPr>
          <p:cNvPr id="10" name="Rectangle 9"/>
          <p:cNvSpPr/>
          <p:nvPr/>
        </p:nvSpPr>
        <p:spPr>
          <a:xfrm>
            <a:off x="552450" y="6265366"/>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6334187"/>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Arora and Tuffaha, </a:t>
            </a:r>
            <a:r>
              <a:rPr sz="1400" b="0" i="1">
                <a:solidFill>
                  <a:srgbClr val="75808D"/>
                </a:solidFill>
                <a:latin typeface="Arial"/>
              </a:rPr>
              <a:t>Asia-Pacific Journal of Clinical Oncology</a:t>
            </a:r>
            <a:r>
              <a:rPr sz="1400" b="0" i="0">
                <a:solidFill>
                  <a:srgbClr val="75808D"/>
                </a:solidFill>
                <a:latin typeface="Arial"/>
              </a:rPr>
              <a:t>, 2024.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 why not the nonavalent?</a:t>
            </a:r>
          </a:p>
        </p:txBody>
      </p:sp>
      <p:sp>
        <p:nvSpPr>
          <p:cNvPr id="4" name="Rectangle 3"/>
          <p:cNvSpPr/>
          <p:nvPr/>
        </p:nvSpPr>
        <p:spPr>
          <a:xfrm>
            <a:off x="552450"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Price is not constant</a:t>
            </a:r>
          </a:p>
        </p:txBody>
      </p:sp>
      <p:sp>
        <p:nvSpPr>
          <p:cNvPr id="7" name="TextBox 6"/>
          <p:cNvSpPr txBox="1"/>
          <p:nvPr/>
        </p:nvSpPr>
        <p:spPr>
          <a:xfrm>
            <a:off x="803672" y="1694649"/>
            <a:ext cx="4989761"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dominance result assumes every product costs the same per dose. Gardasil 9 does not sell at the Gardasil 4 price. Change that one input and the ranking changes.</a:t>
            </a:r>
          </a:p>
        </p:txBody>
      </p:sp>
      <p:sp>
        <p:nvSpPr>
          <p:cNvPr id="8" name="Rectangle 7"/>
          <p:cNvSpPr/>
          <p:nvPr/>
        </p:nvSpPr>
        <p:spPr>
          <a:xfrm>
            <a:off x="6175921" y="1162050"/>
            <a:ext cx="546362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16 and 18 do most of the damage</a:t>
            </a:r>
          </a:p>
        </p:txBody>
      </p:sp>
      <p:sp>
        <p:nvSpPr>
          <p:cNvPr id="11" name="TextBox 10"/>
          <p:cNvSpPr txBox="1"/>
          <p:nvPr/>
        </p:nvSpPr>
        <p:spPr>
          <a:xfrm>
            <a:off x="6427143" y="169464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About 83% of invasive cervical cancer in India is attributable to HPV 16 or 18. The five extra types buy less than the count suggests.</a:t>
            </a:r>
          </a:p>
        </p:txBody>
      </p:sp>
      <p:sp>
        <p:nvSpPr>
          <p:cNvPr id="12" name="Rectangle 11"/>
          <p:cNvSpPr/>
          <p:nvPr/>
        </p:nvSpPr>
        <p:spPr>
          <a:xfrm>
            <a:off x="552450" y="399797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99797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3672" y="414733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Financing</a:t>
            </a:r>
          </a:p>
        </p:txBody>
      </p:sp>
      <p:sp>
        <p:nvSpPr>
          <p:cNvPr id="15" name="TextBox 14"/>
          <p:cNvSpPr txBox="1"/>
          <p:nvPr/>
        </p:nvSpPr>
        <p:spPr>
          <a:xfrm>
            <a:off x="803672" y="4530569"/>
            <a:ext cx="4989761"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US$ 250 million GAVI partnership, and a negotiated price, attach to a particular product rather than to a valency.</a:t>
            </a:r>
          </a:p>
        </p:txBody>
      </p:sp>
      <p:sp>
        <p:nvSpPr>
          <p:cNvPr id="16" name="Rectangle 15"/>
          <p:cNvSpPr/>
          <p:nvPr/>
        </p:nvSpPr>
        <p:spPr>
          <a:xfrm>
            <a:off x="6175921" y="3997970"/>
            <a:ext cx="5463629" cy="228525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75921" y="3997970"/>
            <a:ext cx="38100" cy="228525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27143" y="414733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Supply at national scale</a:t>
            </a:r>
          </a:p>
        </p:txBody>
      </p:sp>
      <p:sp>
        <p:nvSpPr>
          <p:cNvPr id="19" name="TextBox 18"/>
          <p:cNvSpPr txBox="1"/>
          <p:nvPr/>
        </p:nvSpPr>
        <p:spPr>
          <a:xfrm>
            <a:off x="6427143" y="453056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About 1.15 crore girls a year. Guaranteed volume beats a marginally better ICER that cannot be delivered.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Three more that mattered</a:t>
            </a:r>
          </a:p>
        </p:txBody>
      </p:sp>
      <p:sp>
        <p:nvSpPr>
          <p:cNvPr id="4" name="Rectangle 3"/>
          <p:cNvSpPr/>
          <p:nvPr/>
        </p:nvSpPr>
        <p:spPr>
          <a:xfrm>
            <a:off x="552450" y="1162050"/>
            <a:ext cx="3589139" cy="4143375"/>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4143375"/>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589657"/>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Domestic manufacturing</a:t>
            </a:r>
          </a:p>
        </p:txBody>
      </p:sp>
      <p:sp>
        <p:nvSpPr>
          <p:cNvPr id="7" name="TextBox 6"/>
          <p:cNvSpPr txBox="1"/>
          <p:nvPr/>
        </p:nvSpPr>
        <p:spPr>
          <a:xfrm>
            <a:off x="803672" y="1989477"/>
            <a:ext cx="3115270" cy="312658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Cervavac, from the Serum Institute of India, is also quadrivalent. It was still seeking WHO prequalification at launch, a procurement gate rather than a question of value.</a:t>
            </a:r>
          </a:p>
        </p:txBody>
      </p:sp>
      <p:sp>
        <p:nvSpPr>
          <p:cNvPr id="8" name="Rectangle 7"/>
          <p:cNvSpPr/>
          <p:nvPr/>
        </p:nvSpPr>
        <p:spPr>
          <a:xfrm>
            <a:off x="4301430" y="1162050"/>
            <a:ext cx="3589139" cy="4143375"/>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4143375"/>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Budget impact</a:t>
            </a:r>
          </a:p>
        </p:txBody>
      </p:sp>
      <p:sp>
        <p:nvSpPr>
          <p:cNvPr id="11" name="TextBox 10"/>
          <p:cNvSpPr txBox="1"/>
          <p:nvPr/>
        </p:nvSpPr>
        <p:spPr>
          <a:xfrm>
            <a:off x="4552652" y="1694649"/>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Whether it is affordable this year is a separate test from whether it is cost-effective.</a:t>
            </a:r>
          </a:p>
        </p:txBody>
      </p:sp>
      <p:sp>
        <p:nvSpPr>
          <p:cNvPr id="12" name="Rectangle 11"/>
          <p:cNvSpPr/>
          <p:nvPr/>
        </p:nvSpPr>
        <p:spPr>
          <a:xfrm>
            <a:off x="8050411" y="1162050"/>
            <a:ext cx="3589139" cy="4143375"/>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4143375"/>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Delivery</a:t>
            </a:r>
          </a:p>
        </p:txBody>
      </p:sp>
      <p:sp>
        <p:nvSpPr>
          <p:cNvPr id="15" name="TextBox 14"/>
          <p:cNvSpPr txBox="1"/>
          <p:nvPr/>
        </p:nvSpPr>
        <p:spPr>
          <a:xfrm>
            <a:off x="8301633"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Cold chain, school and session logistics, and a single-dose schedule shape what is actually achievable.</a:t>
            </a:r>
          </a:p>
        </p:txBody>
      </p:sp>
      <p:sp>
        <p:nvSpPr>
          <p:cNvPr id="16" name="Rectangle 15"/>
          <p:cNvSpPr/>
          <p:nvPr/>
        </p:nvSpPr>
        <p:spPr>
          <a:xfrm>
            <a:off x="552450" y="5468094"/>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5468094"/>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5468434"/>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Every one of these is legitimate, and none of them is in the ICER.</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threshold, made visible</a:t>
            </a:r>
          </a:p>
        </p:txBody>
      </p:sp>
      <p:pic>
        <p:nvPicPr>
          <p:cNvPr id="4" name="Picture 3" descr="block2-20-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origin is current practice. Drag the intervention between quadrants, then drag </a:t>
            </a:r>
            <a:r>
              <a:rPr sz="2200" b="1" i="0">
                <a:solidFill>
                  <a:srgbClr val="10141A"/>
                </a:solidFill>
                <a:latin typeface="Arial"/>
              </a:rPr>
              <a:t>λ</a:t>
            </a:r>
            <a:r>
              <a:rPr sz="2200" b="0" i="0">
                <a:solidFill>
                  <a:srgbClr val="10141A"/>
                </a:solidFill>
                <a:latin typeface="Arial"/>
              </a:rPr>
              <a:t> and watch the same point flip from adopt to reject with no number in the analysis changing.</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Preset to ₹2,12,307 per QALY · </a:t>
            </a:r>
            <a:r>
              <a:rPr sz="1400" b="1" i="0">
                <a:solidFill>
                  <a:srgbClr val="10141A"/>
                </a:solidFill>
                <a:latin typeface="Arial"/>
              </a:rPr>
              <a:t>sph-aiimsbhopal.github.io/intro-economic-evaluation-health</a:t>
            </a:r>
          </a:p>
        </p:txBody>
      </p:sp>
      <p:pic>
        <p:nvPicPr>
          <p:cNvPr id="8" name="Picture 7" descr="block2-20-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Recap</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λ turns an ICER into a decision. Everything hard here is where λ comes from</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Demand-side</a:t>
            </a:r>
            <a:r>
              <a:rPr sz="2800" b="0" i="0">
                <a:solidFill>
                  <a:srgbClr val="10141A"/>
                </a:solidFill>
                <a:latin typeface="Arial"/>
              </a:rPr>
              <a:t> and </a:t>
            </a:r>
            <a:r>
              <a:rPr sz="2800" b="1" i="0">
                <a:solidFill>
                  <a:srgbClr val="10141A"/>
                </a:solidFill>
                <a:latin typeface="Arial"/>
              </a:rPr>
              <a:t>supply-side</a:t>
            </a:r>
            <a:r>
              <a:rPr sz="2800" b="0" i="0">
                <a:solidFill>
                  <a:srgbClr val="10141A"/>
                </a:solidFill>
                <a:latin typeface="Arial"/>
              </a:rPr>
              <a:t> give different numbers. Only the second respects a fixed budget</a:t>
            </a:r>
          </a:p>
        </p:txBody>
      </p:sp>
      <p:sp>
        <p:nvSpPr>
          <p:cNvPr id="6" name="TextBox 5"/>
          <p:cNvSpPr txBox="1"/>
          <p:nvPr/>
        </p:nvSpPr>
        <p:spPr>
          <a:xfrm>
            <a:off x="1288703" y="3344111"/>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India's first estimate is </a:t>
            </a:r>
            <a:r>
              <a:rPr sz="2800" b="1" i="0">
                <a:solidFill>
                  <a:srgbClr val="10141A"/>
                </a:solidFill>
                <a:latin typeface="Arial"/>
              </a:rPr>
              <a:t>₹2,12,307 per QALY</a:t>
            </a:r>
            <a:r>
              <a:rPr sz="2800" b="0" i="0">
                <a:solidFill>
                  <a:srgbClr val="10141A"/>
                </a:solidFill>
                <a:latin typeface="Arial"/>
              </a:rPr>
              <a:t>. Demand-side, so carry the caveat</a:t>
            </a:r>
          </a:p>
        </p:txBody>
      </p:sp>
      <p:sp>
        <p:nvSpPr>
          <p:cNvPr id="7" name="TextBox 6"/>
          <p:cNvSpPr txBox="1"/>
          <p:nvPr/>
        </p:nvSpPr>
        <p:spPr>
          <a:xfrm>
            <a:off x="1288703" y="4445141"/>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League tables still mix QALYs and DALYs, so they cannot be read straight down</a:t>
            </a:r>
          </a:p>
        </p:txBody>
      </p:sp>
      <p:sp>
        <p:nvSpPr>
          <p:cNvPr id="8" name="TextBox 7"/>
          <p:cNvSpPr txBox="1"/>
          <p:nvPr/>
        </p:nvSpPr>
        <p:spPr>
          <a:xfrm>
            <a:off x="1288703" y="5546172"/>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HTAIn advises. User departments decide.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5478512"/>
          </a:xfrm>
          <a:prstGeom prst="rect">
            <a:avLst/>
          </a:prstGeom>
          <a:noFill/>
        </p:spPr>
        <p:txBody>
          <a:bodyPr wrap="square" lIns="0" rIns="0" tIns="0" bIns="0">
            <a:spAutoFit/>
          </a:bodyPr>
          <a:lstStyle/>
          <a:p>
            <a:pPr algn="l" marL="285750" indent="-285750">
              <a:lnSpc>
                <a:spcPct val="120800"/>
              </a:lnSpc>
              <a:spcAft>
                <a:spcPts val="40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2</a:t>
            </a:r>
            <a:r>
              <a:rPr sz="1400" b="0" i="0">
                <a:solidFill>
                  <a:srgbClr val="47525F"/>
                </a:solidFill>
                <a:latin typeface="Arial"/>
              </a:rPr>
              <a:t>, pp. 19–41.</a:t>
            </a:r>
          </a:p>
          <a:p>
            <a:pPr algn="l" marL="285750" indent="-285750">
              <a:lnSpc>
                <a:spcPct val="120800"/>
              </a:lnSpc>
              <a:spcAft>
                <a:spcPts val="400"/>
              </a:spcAft>
              <a:buAutoNum type="arabicPeriod" startAt="2"/>
            </a:pPr>
            <a:r>
              <a:rPr sz="1400" b="1" i="0">
                <a:solidFill>
                  <a:srgbClr val="10141A"/>
                </a:solidFill>
                <a:latin typeface="Arial"/>
              </a:rPr>
              <a:t>Chugh Y, Jyani G, Kar SS, Rajsekar K, Prinja S, et al.</a:t>
            </a:r>
            <a:r>
              <a:rPr sz="1400" b="0" i="0">
                <a:solidFill>
                  <a:srgbClr val="47525F"/>
                </a:solidFill>
                <a:latin typeface="Arial"/>
              </a:rPr>
              <a:t> Estimating the willingness-to-pay per quality-adjusted life-year to aid health technology assessment in India. </a:t>
            </a:r>
            <a:r>
              <a:rPr sz="1400" b="0" i="1">
                <a:solidFill>
                  <a:srgbClr val="47525F"/>
                </a:solidFill>
                <a:latin typeface="Arial"/>
              </a:rPr>
              <a:t>Value Health</a:t>
            </a:r>
            <a:r>
              <a:rPr sz="1400" b="0" i="0">
                <a:solidFill>
                  <a:srgbClr val="47525F"/>
                </a:solidFill>
                <a:latin typeface="Arial"/>
              </a:rPr>
              <a:t> 2026;29(3):457–66. PMID 41176029</a:t>
            </a:r>
          </a:p>
          <a:p>
            <a:pPr algn="l" marL="285750" indent="-285750">
              <a:lnSpc>
                <a:spcPct val="120800"/>
              </a:lnSpc>
              <a:spcAft>
                <a:spcPts val="400"/>
              </a:spcAft>
              <a:buAutoNum type="arabicPeriod" startAt="3"/>
            </a:pPr>
            <a:r>
              <a:rPr sz="1400" b="1" i="0">
                <a:solidFill>
                  <a:srgbClr val="10141A"/>
                </a:solidFill>
                <a:latin typeface="Arial"/>
              </a:rPr>
              <a:t>Woods B, Revill P, Sculpher M, Claxton K.</a:t>
            </a:r>
            <a:r>
              <a:rPr sz="1400" b="0" i="0">
                <a:solidFill>
                  <a:srgbClr val="47525F"/>
                </a:solidFill>
                <a:latin typeface="Arial"/>
              </a:rPr>
              <a:t> Country-level cost-effectiveness thresholds: initial estimates and the need for further research. </a:t>
            </a:r>
            <a:r>
              <a:rPr sz="1400" b="0" i="1">
                <a:solidFill>
                  <a:srgbClr val="47525F"/>
                </a:solidFill>
                <a:latin typeface="Arial"/>
              </a:rPr>
              <a:t>Value Health</a:t>
            </a:r>
            <a:r>
              <a:rPr sz="1400" b="0" i="0">
                <a:solidFill>
                  <a:srgbClr val="47525F"/>
                </a:solidFill>
                <a:latin typeface="Arial"/>
              </a:rPr>
              <a:t> 2016;19(8):929–35. PMID 27987642</a:t>
            </a:r>
          </a:p>
          <a:p>
            <a:pPr algn="l" marL="285750" indent="-285750">
              <a:lnSpc>
                <a:spcPct val="120800"/>
              </a:lnSpc>
              <a:spcAft>
                <a:spcPts val="400"/>
              </a:spcAft>
              <a:buAutoNum type="arabicPeriod" startAt="4"/>
            </a:pPr>
            <a:r>
              <a:rPr sz="1400" b="1" i="0">
                <a:solidFill>
                  <a:srgbClr val="10141A"/>
                </a:solidFill>
                <a:latin typeface="Arial"/>
              </a:rPr>
              <a:t>Bertram MY, Lauer JA, De Joncheere K, et al.</a:t>
            </a:r>
            <a:r>
              <a:rPr sz="1400" b="0" i="0">
                <a:solidFill>
                  <a:srgbClr val="47525F"/>
                </a:solidFill>
                <a:latin typeface="Arial"/>
              </a:rPr>
              <a:t> Cost-effectiveness thresholds: pros and cons. </a:t>
            </a:r>
            <a:r>
              <a:rPr sz="1400" b="0" i="1">
                <a:solidFill>
                  <a:srgbClr val="47525F"/>
                </a:solidFill>
                <a:latin typeface="Arial"/>
              </a:rPr>
              <a:t>Bull World Health Organ</a:t>
            </a:r>
            <a:r>
              <a:rPr sz="1400" b="0" i="0">
                <a:solidFill>
                  <a:srgbClr val="47525F"/>
                </a:solidFill>
                <a:latin typeface="Arial"/>
              </a:rPr>
              <a:t> 2016;94(12):925–30. PMID 27994285</a:t>
            </a:r>
          </a:p>
          <a:p>
            <a:pPr algn="l" marL="285750" indent="-285750">
              <a:lnSpc>
                <a:spcPct val="120800"/>
              </a:lnSpc>
              <a:spcAft>
                <a:spcPts val="400"/>
              </a:spcAft>
              <a:buAutoNum type="arabicPeriod" startAt="5"/>
            </a:pPr>
            <a:r>
              <a:rPr sz="1400" b="1" i="0">
                <a:solidFill>
                  <a:srgbClr val="10141A"/>
                </a:solidFill>
                <a:latin typeface="Arial"/>
              </a:rPr>
              <a:t>Marseille E, Larson B, Kazi DS, Kahn JG.</a:t>
            </a:r>
            <a:r>
              <a:rPr sz="1400" b="0" i="0">
                <a:solidFill>
                  <a:srgbClr val="47525F"/>
                </a:solidFill>
                <a:latin typeface="Arial"/>
              </a:rPr>
              <a:t> Thresholds for the cost-effectiveness of interventions: alternative approaches. </a:t>
            </a:r>
            <a:r>
              <a:rPr sz="1400" b="0" i="1">
                <a:solidFill>
                  <a:srgbClr val="47525F"/>
                </a:solidFill>
                <a:latin typeface="Arial"/>
              </a:rPr>
              <a:t>Bull World Health Organ</a:t>
            </a:r>
            <a:r>
              <a:rPr sz="1400" b="0" i="0">
                <a:solidFill>
                  <a:srgbClr val="47525F"/>
                </a:solidFill>
                <a:latin typeface="Arial"/>
              </a:rPr>
              <a:t> 2015;93(2):118–24. PMID 25883405</a:t>
            </a:r>
          </a:p>
          <a:p>
            <a:pPr algn="l" marL="285750" indent="-285750">
              <a:lnSpc>
                <a:spcPct val="120800"/>
              </a:lnSpc>
              <a:spcAft>
                <a:spcPts val="400"/>
              </a:spcAft>
              <a:buAutoNum type="arabicPeriod" startAt="6"/>
            </a:pPr>
            <a:r>
              <a:rPr sz="1400" b="1" i="0">
                <a:solidFill>
                  <a:srgbClr val="10141A"/>
                </a:solidFill>
                <a:latin typeface="Arial"/>
              </a:rPr>
              <a:t>Shah K, Singh M, Kotwani P, et al.</a:t>
            </a:r>
            <a:r>
              <a:rPr sz="1400" b="0" i="0">
                <a:solidFill>
                  <a:srgbClr val="47525F"/>
                </a:solidFill>
                <a:latin typeface="Arial"/>
              </a:rPr>
              <a:t> Comprehensive league table of cost-utility ratios for health policy decisions in India. </a:t>
            </a:r>
            <a:r>
              <a:rPr sz="1400" b="0" i="1">
                <a:solidFill>
                  <a:srgbClr val="47525F"/>
                </a:solidFill>
                <a:latin typeface="Arial"/>
              </a:rPr>
              <a:t>Front Public Health</a:t>
            </a:r>
            <a:r>
              <a:rPr sz="1400" b="0" i="0">
                <a:solidFill>
                  <a:srgbClr val="47525F"/>
                </a:solidFill>
                <a:latin typeface="Arial"/>
              </a:rPr>
              <a:t> 2022;10:831254. PMID 36311623</a:t>
            </a:r>
          </a:p>
        </p:txBody>
      </p:sp>
      <p:sp>
        <p:nvSpPr>
          <p:cNvPr id="5" name="TextBox 4"/>
          <p:cNvSpPr txBox="1"/>
          <p:nvPr/>
        </p:nvSpPr>
        <p:spPr>
          <a:xfrm>
            <a:off x="6570613" y="1142050"/>
            <a:ext cx="5068937" cy="5327452"/>
          </a:xfrm>
          <a:prstGeom prst="rect">
            <a:avLst/>
          </a:prstGeom>
          <a:noFill/>
        </p:spPr>
        <p:txBody>
          <a:bodyPr wrap="square" lIns="0" rIns="0" tIns="0" bIns="0">
            <a:spAutoFit/>
          </a:bodyPr>
          <a:lstStyle/>
          <a:p>
            <a:pPr algn="l" marL="285750" indent="-285750">
              <a:lnSpc>
                <a:spcPct val="120800"/>
              </a:lnSpc>
              <a:spcAft>
                <a:spcPts val="400"/>
              </a:spcAft>
              <a:buAutoNum type="arabicPeriod" startAt="7"/>
            </a:pPr>
            <a:r>
              <a:rPr sz="1400" b="1" i="0">
                <a:solidFill>
                  <a:srgbClr val="10141A"/>
                </a:solidFill>
                <a:latin typeface="Arial"/>
              </a:rPr>
              <a:t>NICE.</a:t>
            </a:r>
            <a:r>
              <a:rPr sz="1400" b="0" i="0">
                <a:solidFill>
                  <a:srgbClr val="47525F"/>
                </a:solidFill>
                <a:latin typeface="Arial"/>
              </a:rPr>
              <a:t> Changes to NICE's cost-effectiveness thresholds confirmed. 1 December 2025. nice.org.uk</a:t>
            </a:r>
          </a:p>
          <a:p>
            <a:pPr algn="l" marL="285750" indent="-285750">
              <a:lnSpc>
                <a:spcPct val="120800"/>
              </a:lnSpc>
              <a:spcAft>
                <a:spcPts val="400"/>
              </a:spcAft>
              <a:buAutoNum type="arabicPeriod" startAt="8"/>
            </a:pPr>
            <a:r>
              <a:rPr sz="1400" b="1" i="0">
                <a:solidFill>
                  <a:srgbClr val="10141A"/>
                </a:solidFill>
                <a:latin typeface="Arial"/>
              </a:rPr>
              <a:t>Vallejo-Torres L, Edney LC, Espinosa O, Karnon J, Longo F.</a:t>
            </a:r>
            <a:r>
              <a:rPr sz="1400" b="0" i="0">
                <a:solidFill>
                  <a:srgbClr val="47525F"/>
                </a:solidFill>
                <a:latin typeface="Arial"/>
              </a:rPr>
              <a:t> Politicised changes to the NICE threshold risk making cost-effectiveness analysis performative, not informative. </a:t>
            </a:r>
            <a:r>
              <a:rPr sz="1400" b="0" i="1">
                <a:solidFill>
                  <a:srgbClr val="47525F"/>
                </a:solidFill>
                <a:latin typeface="Arial"/>
              </a:rPr>
              <a:t>Appl Health Econ Health Policy</a:t>
            </a:r>
            <a:r>
              <a:rPr sz="1400" b="0" i="0">
                <a:solidFill>
                  <a:srgbClr val="47525F"/>
                </a:solidFill>
                <a:latin typeface="Arial"/>
              </a:rPr>
              <a:t> 2026;24(2):243–6. PMID 41513890</a:t>
            </a:r>
          </a:p>
          <a:p>
            <a:pPr algn="l" marL="285750" indent="-285750">
              <a:lnSpc>
                <a:spcPct val="120800"/>
              </a:lnSpc>
              <a:spcAft>
                <a:spcPts val="400"/>
              </a:spcAft>
              <a:buAutoNum type="arabicPeriod" startAt="9"/>
            </a:pPr>
            <a:r>
              <a:rPr sz="1400" b="1" i="0">
                <a:solidFill>
                  <a:srgbClr val="10141A"/>
                </a:solidFill>
                <a:latin typeface="Arial"/>
              </a:rPr>
              <a:t>Dixit J, Prinja S, Jyani G, et al.</a:t>
            </a:r>
            <a:r>
              <a:rPr sz="1400" b="0" i="0">
                <a:solidFill>
                  <a:srgbClr val="47525F"/>
                </a:solidFill>
                <a:latin typeface="Arial"/>
              </a:rPr>
              <a:t> Efficiency and equity of prevention and control strategies for rheumatic heart disease in India: an extended cost-effectiveness analysis. </a:t>
            </a:r>
            <a:r>
              <a:rPr sz="1400" b="0" i="1">
                <a:solidFill>
                  <a:srgbClr val="47525F"/>
                </a:solidFill>
                <a:latin typeface="Arial"/>
              </a:rPr>
              <a:t>Lancet Glob Health</a:t>
            </a:r>
            <a:r>
              <a:rPr sz="1400" b="0" i="0">
                <a:solidFill>
                  <a:srgbClr val="47525F"/>
                </a:solidFill>
                <a:latin typeface="Arial"/>
              </a:rPr>
              <a:t> 2023;11(3):e445–55. PMID 36796988</a:t>
            </a:r>
          </a:p>
          <a:p>
            <a:pPr algn="l" marL="285750" indent="-285750">
              <a:lnSpc>
                <a:spcPct val="120800"/>
              </a:lnSpc>
              <a:spcAft>
                <a:spcPts val="400"/>
              </a:spcAft>
              <a:buAutoNum type="arabicPeriod" startAt="10"/>
            </a:pPr>
            <a:r>
              <a:rPr sz="1400" b="1" i="0">
                <a:solidFill>
                  <a:srgbClr val="10141A"/>
                </a:solidFill>
                <a:latin typeface="Arial"/>
              </a:rPr>
              <a:t>Arora S, Tuffaha H.</a:t>
            </a:r>
            <a:r>
              <a:rPr sz="1400" b="0" i="0">
                <a:solidFill>
                  <a:srgbClr val="47525F"/>
                </a:solidFill>
                <a:latin typeface="Arial"/>
              </a:rPr>
              <a:t> Cost-effectiveness analysis of human papillomavirus vaccines for the prevention of cervical cancer in India. </a:t>
            </a:r>
            <a:r>
              <a:rPr sz="1400" b="0" i="1">
                <a:solidFill>
                  <a:srgbClr val="47525F"/>
                </a:solidFill>
                <a:latin typeface="Arial"/>
              </a:rPr>
              <a:t>Asia Pac J Clin Oncol</a:t>
            </a:r>
            <a:r>
              <a:rPr sz="1400" b="0" i="0">
                <a:solidFill>
                  <a:srgbClr val="47525F"/>
                </a:solidFill>
                <a:latin typeface="Arial"/>
              </a:rPr>
              <a:t> 2024;20(1):55–62. PMID 37132538</a:t>
            </a:r>
          </a:p>
          <a:p>
            <a:pPr algn="l" marL="285750" indent="-285750">
              <a:lnSpc>
                <a:spcPct val="120800"/>
              </a:lnSpc>
              <a:spcAft>
                <a:spcPts val="400"/>
              </a:spcAft>
              <a:buAutoNum type="arabicPeriod" startAt="11"/>
            </a:pPr>
            <a:r>
              <a:rPr sz="1400" b="1" i="0">
                <a:solidFill>
                  <a:srgbClr val="10141A"/>
                </a:solidFill>
                <a:latin typeface="Arial"/>
              </a:rPr>
              <a:t>Chauhan AS, Prinja S, Srinivasan R, et al.</a:t>
            </a:r>
            <a:r>
              <a:rPr sz="1400" b="0" i="0">
                <a:solidFill>
                  <a:srgbClr val="47525F"/>
                </a:solidFill>
                <a:latin typeface="Arial"/>
              </a:rPr>
              <a:t> Cost effectiveness of strategies for cervical cancer prevention in India. </a:t>
            </a:r>
            <a:r>
              <a:rPr sz="1400" b="0" i="1">
                <a:solidFill>
                  <a:srgbClr val="47525F"/>
                </a:solidFill>
                <a:latin typeface="Arial"/>
              </a:rPr>
              <a:t>PLoS One</a:t>
            </a:r>
            <a:r>
              <a:rPr sz="1400" b="0" i="0">
                <a:solidFill>
                  <a:srgbClr val="47525F"/>
                </a:solidFill>
                <a:latin typeface="Arial"/>
              </a:rPr>
              <a:t> 2020;15(9):e0238291. PMID 32870941</a:t>
            </a:r>
          </a:p>
          <a:p>
            <a:pPr algn="l" marL="285750" indent="-285750">
              <a:lnSpc>
                <a:spcPct val="120800"/>
              </a:lnSpc>
              <a:spcAft>
                <a:spcPts val="400"/>
              </a:spcAft>
              <a:buAutoNum type="arabicPeriod" startAt="12"/>
            </a:pPr>
            <a:r>
              <a:rPr sz="1400" b="1" i="0">
                <a:solidFill>
                  <a:srgbClr val="10141A"/>
                </a:solidFill>
                <a:latin typeface="Arial"/>
              </a:rPr>
              <a:t>ICO/IARC HPV Information Centre.</a:t>
            </a:r>
            <a:r>
              <a:rPr sz="1400" b="0" i="0">
                <a:solidFill>
                  <a:srgbClr val="47525F"/>
                </a:solidFill>
                <a:latin typeface="Arial"/>
              </a:rPr>
              <a:t> Report: India. hpvcentre.net</a:t>
            </a:r>
          </a:p>
          <a:p>
            <a:pPr algn="l" marL="285750" indent="-285750">
              <a:lnSpc>
                <a:spcPct val="120800"/>
              </a:lnSpc>
              <a:spcAft>
                <a:spcPts val="400"/>
              </a:spcAft>
              <a:buAutoNum type="arabicPeriod" startAt="13"/>
            </a:pPr>
            <a:r>
              <a:rPr sz="1400" b="1" i="0">
                <a:solidFill>
                  <a:srgbClr val="10141A"/>
                </a:solidFill>
                <a:latin typeface="Arial"/>
              </a:rPr>
              <a:t>Press Information Bureau, Government of India.</a:t>
            </a:r>
            <a:r>
              <a:rPr sz="1400" b="0" i="0">
                <a:solidFill>
                  <a:srgbClr val="47525F"/>
                </a:solidFill>
                <a:latin typeface="Arial"/>
              </a:rPr>
              <a:t> Cervical cancer vaccination campaign launched. 28 February 2026.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FACULTY WORKSHOP · SESSION 7 · MODELLING</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Where the numbers</a:t>
            </a:r>
          </a:p>
          <a:p>
            <a:pPr algn="l">
              <a:lnSpc>
                <a:spcPct val="91700"/>
              </a:lnSpc>
              <a:spcAft>
                <a:spcPts val="400"/>
              </a:spcAft>
              <a:buNone/>
            </a:pPr>
            <a:r>
              <a:rPr sz="5400" b="1" i="0" spc="-81">
                <a:solidFill>
                  <a:srgbClr val="162A6C"/>
                </a:solidFill>
                <a:latin typeface="Arial"/>
              </a:rPr>
              <a:t>came from</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Every ICER today arrived already calculated, over a lifetime nobody observed. The next session is the machinery that produces them: decision trees and Markov models.</a:t>
            </a:r>
          </a:p>
        </p:txBody>
      </p:sp>
      <p:sp>
        <p:nvSpPr>
          <p:cNvPr id="5" name="TextBox 4"/>
          <p:cNvSpPr txBox="1"/>
          <p:nvPr/>
        </p:nvSpPr>
        <p:spPr>
          <a:xfrm>
            <a:off x="914400" y="4029167"/>
            <a:ext cx="103632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Before the next session: find the figure in your group's paper that shows its model structure. Most papers have 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