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by saying what this block is not. It is not about saving money, and it is not accounting. Set the expectation that in fifty minutes they will be able to pick up any paper with the word "cost" in the title and say precisely what kind of study it is, and whether it can answer an allocation question at all. That is a concrete, testable skill.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these out. Objective 5 is the one most often got wrong, in print as much as in supervision, so flag it now and again at the end.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happened six months ago. Most will have seen it in the news and some will have administered the vaccine. Ask who has given one. Then the real question: somebody decided this. On what basis?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Push back on the instinct in the room. Everyone accepts that a large burden justifies action. Ask whether India has a bigger burden of anaemia, of TB, of road traffic injury. Yes. So burden cannot be the deciding criterion, or you would fund everything, and you cannot.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Labour this slide. The commonest flaw in the papers they will read is a bad comparator, usually "do nothing" when the real alternative was something else. We return to it hard in Session 3, where choosing the comparator is the whole subject. For now, plant it: an evaluation is only as good as the alternatives it compared.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someone objects that the government can print money, the constraint is real resources: ANMs, cold-chain capacity, operation theatre hours, oncologists. Money is only the accounting unit for those things.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single most important idea in the course, and the one most likely to be recited without being understood. Test it: ask what the opportunity cost of a new machine in their department is. The post, the drug budget or the ward it displaces, and the health that would have produced. Force them to name the alternative. An opportunity cost with no named alternative is not one.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Get them to say the full sentence out loud once. Cost-effective compared with what, at what threshold, from whose perspective. That sentence is worth more to them than any formula here, and it is the fastest way to interrogate a drug representative's slide deck.</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Everything in the next ten minutes is just these two features turned into a table. Tell them that, so the grid does not feel arbitrary.</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them to write these two questions inside the cover of whatever they use for notes. They will use them for the rest of their careers. Six boxes and not four, because "costs only" and "consequences only" are separate answers to Question 1.</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Build this on the board first if you have one, then show the slide. Point out that the randomised trial, the thing they have been taught is the highest form of evidence, sits in a partial box because it says nothing about cost. That usually lands.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spine of the block. Same disease, same country, six different questions. Emphasise Sankaranarayanan: a landmark Indian trial in 130,000 women showing that a single round of HPV testing cut cervical cancer deaths, and still a partial evaluation in Drummond's scheme because it costed nothing. Being partial is not a criticism. It is a statement about which question a study can answer.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Guard against the impression that partial studies are second rate. Most departmental work, and most theses they supervise, will be partial studies, and that is fine as long as they are labelled honestly. The sin is calling a cost analysis a cost-effectiveness analysis.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them six to eight minutes, in pairs, and let them argue. Walk the room. The two that generate most argument are the randomised trial, because they want to call a good study a full evaluation, and the cost analysis, because it has "cost" in the title. Those arguments are the point. Do not resolve them too quickly.</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It is easy to hold four definitions and still not tell the types apart on a real paper. Give the organising principle instead: look at what is in the denominator.</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textbook-clean CMA, worth dwelling on because CMA has fallen out of favour. Most agencies now discourage it, since "no statistically significant difference" is not the same as "equivalent". Note that this study earned its CMA: a non-inferiority trial came first. Most papers claiming CMA have not done that.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 the vaccine price doing all the work: cost-saving at $0.15, still highly cost-effective at $7.00. Price is almost always the most influential parameter in a vaccine evaluation, which previews one-way sensitivity analysis in Session 8.</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paper that most directly informs the February 2026 decision, and it is Indian, PGIMER-led, societal perspective, with primary Indian cost and quality-of-life data. Point at those ICERs and ask what they should be compared against. Nobody can answer yet, and say that you are leaving it open on purpose: Session 6, after lunch, is where that comparison comes from.</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 honest that CBA is rare in health and do not oversell it. But make the theoretical point: CEA and CUA can only rank options within a fixed health budget, and only CBA can question the size of that budget. That is a real limitation of everything else we teach.</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they photograph one slide in this block it should be this one. Then immediately complicate it with the next slide, so they do not leave thinking classification is mechanical.</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Ninety seconds, no more. The term is used from Session 3 onwards and it should not arrive undefined. The one sentence that must land is the claim line: an ICER belongs to a comparison, not to a programme. Every misuse they will meet today follows from forgetting that. Resist the urge to write the formula with subscripts or to explain dominance; that is Session 5's work and it needs the material.</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exists because they will otherwise conflate the two for the rest of their careers. Concretely: Arora 2024 reports cost per DALY averted, Chauhan 2020 reports cost per QALY gained. Same disease, same country, different currency of health. Those two numbers cannot go in the same league table.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Tell them plainly: they will meet all three in journal club within the year, and probably in a pharmaceutical presentation within the month. Naming the error politely and precisely is a professional skill.</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Make it concrete. Ask who has sat on a purchase or a drug and therapeutics committee, or worked on a State PIP. Get them to describe a choice they saw made and what evidence, if any, supported it.</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this in ninety seconds, out loud, as a demonstration of the classification working on a paper nobody would call public health. Then ask each group to do the same two questions on their own paper while the slide is up. Every one of them should land in the same box, and if a group cannot say yes to both questions, that is the most interesting finding of the morning.</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End on the open question deliberately. It is the hook into Session 6, and it is a genuinely unsettled question in India rather than a teaching device. Then say why the day does not go straight there: a threshold applied to a badly framed question gives a confident wrong answer, so Sessions 3 to 5 take the ICER apart first.</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not read this out. It is here so that a photographed slide carries a full reference, and so the deck stands alone as a document. The same list, annotated, is in handouts/reading-list.html.</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 that pre-read explicitly, it is what Session 3 works on. Keep the threshold question visibly parked: tell them you will come back to ₹54,881 after lunch, once they can take an ICER apart.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914400" y="-20000"/>
            <a:ext cx="10363200" cy="319832"/>
          </a:xfrm>
          <a:prstGeom prst="rect">
            <a:avLst/>
          </a:prstGeom>
          <a:noFill/>
        </p:spPr>
        <p:txBody>
          <a:bodyPr wrap="square" lIns="0" rIns="0" tIns="0" bIns="0">
            <a:spAutoFit/>
          </a:bodyPr>
          <a:lstStyle/>
          <a:p>
            <a:pPr algn="l">
              <a:lnSpc>
                <a:spcPct val="116700"/>
              </a:lnSpc>
              <a:spcAft>
                <a:spcPts val="0"/>
              </a:spcAft>
              <a:buNone/>
            </a:pPr>
            <a:r>
              <a:rPr sz="1800" b="1" i="0" spc="198">
                <a:solidFill>
                  <a:srgbClr val="1B3E8F"/>
                </a:solidFill>
                <a:latin typeface="Arial"/>
              </a:rPr>
              <a:t>ECONOMIC EVALUATION IN HEALTH · FACULTY WORKSHOP · SESSION 2</a:t>
            </a:r>
          </a:p>
        </p:txBody>
      </p:sp>
      <p:sp>
        <p:nvSpPr>
          <p:cNvPr id="3" name="TextBox 2"/>
          <p:cNvSpPr txBox="1"/>
          <p:nvPr/>
        </p:nvSpPr>
        <p:spPr>
          <a:xfrm>
            <a:off x="914400" y="459673"/>
            <a:ext cx="10363200" cy="1508224"/>
          </a:xfrm>
          <a:prstGeom prst="rect">
            <a:avLst/>
          </a:prstGeom>
          <a:noFill/>
        </p:spPr>
        <p:txBody>
          <a:bodyPr wrap="square" lIns="0" rIns="0" tIns="0" bIns="0">
            <a:spAutoFit/>
          </a:bodyPr>
          <a:lstStyle/>
          <a:p>
            <a:pPr algn="l">
              <a:lnSpc>
                <a:spcPct val="91700"/>
              </a:lnSpc>
              <a:spcAft>
                <a:spcPts val="400"/>
              </a:spcAft>
              <a:buNone/>
            </a:pPr>
            <a:r>
              <a:rPr sz="5400" b="1" i="0" spc="-81">
                <a:solidFill>
                  <a:srgbClr val="162A6C"/>
                </a:solidFill>
                <a:latin typeface="Arial"/>
              </a:rPr>
              <a:t>What economic evaluation is,</a:t>
            </a:r>
          </a:p>
          <a:p>
            <a:pPr algn="l">
              <a:lnSpc>
                <a:spcPct val="91700"/>
              </a:lnSpc>
              <a:spcAft>
                <a:spcPts val="400"/>
              </a:spcAft>
              <a:buNone/>
            </a:pPr>
            <a:r>
              <a:rPr sz="5400" b="1" i="0" spc="-81">
                <a:solidFill>
                  <a:srgbClr val="162A6C"/>
                </a:solidFill>
                <a:latin typeface="Arial"/>
              </a:rPr>
              <a:t>and what it is not</a:t>
            </a:r>
          </a:p>
        </p:txBody>
      </p:sp>
      <p:sp>
        <p:nvSpPr>
          <p:cNvPr id="4" name="TextBox 3"/>
          <p:cNvSpPr txBox="1"/>
          <p:nvPr/>
        </p:nvSpPr>
        <p:spPr>
          <a:xfrm>
            <a:off x="914400" y="2207808"/>
            <a:ext cx="10363200" cy="1542157"/>
          </a:xfrm>
          <a:prstGeom prst="rect">
            <a:avLst/>
          </a:prstGeom>
          <a:noFill/>
        </p:spPr>
        <p:txBody>
          <a:bodyPr wrap="square" lIns="0" rIns="0" tIns="0" bIns="0">
            <a:spAutoFit/>
          </a:bodyPr>
          <a:lstStyle/>
          <a:p>
            <a:pPr algn="l">
              <a:lnSpc>
                <a:spcPct val="112500"/>
              </a:lnSpc>
              <a:spcAft>
                <a:spcPts val="400"/>
              </a:spcAft>
              <a:buNone/>
            </a:pPr>
            <a:r>
              <a:rPr sz="3000" b="0" i="0">
                <a:solidFill>
                  <a:srgbClr val="47525F"/>
                </a:solidFill>
                <a:latin typeface="Arial"/>
              </a:rPr>
              <a:t>Drummond et al., </a:t>
            </a:r>
            <a:r>
              <a:rPr sz="3000" b="0" i="1">
                <a:solidFill>
                  <a:srgbClr val="47525F"/>
                </a:solidFill>
                <a:latin typeface="Arial"/>
              </a:rPr>
              <a:t>Methods for the Economic Evaluation of Health Care Programmes</a:t>
            </a:r>
            <a:r>
              <a:rPr sz="3000" b="0" i="0">
                <a:solidFill>
                  <a:srgbClr val="47525F"/>
                </a:solidFill>
                <a:latin typeface="Arial"/>
              </a:rPr>
              <a:t>, 4th ed., 2015.</a:t>
            </a:r>
          </a:p>
          <a:p>
            <a:pPr algn="l">
              <a:lnSpc>
                <a:spcPct val="112500"/>
              </a:lnSpc>
              <a:spcAft>
                <a:spcPts val="400"/>
              </a:spcAft>
              <a:buNone/>
            </a:pPr>
            <a:r>
              <a:rPr sz="3000" b="1" i="0">
                <a:solidFill>
                  <a:srgbClr val="10141A"/>
                </a:solidFill>
                <a:latin typeface="Arial"/>
              </a:rPr>
              <a:t>Chapter 1, pages 1 to 19.</a:t>
            </a:r>
          </a:p>
        </p:txBody>
      </p:sp>
      <p:sp>
        <p:nvSpPr>
          <p:cNvPr id="5" name="TextBox 4"/>
          <p:cNvSpPr txBox="1"/>
          <p:nvPr/>
        </p:nvSpPr>
        <p:spPr>
          <a:xfrm>
            <a:off x="914400" y="4029167"/>
            <a:ext cx="10363200" cy="390823"/>
          </a:xfrm>
          <a:prstGeom prst="rect">
            <a:avLst/>
          </a:prstGeom>
          <a:noFill/>
        </p:spPr>
        <p:txBody>
          <a:bodyPr wrap="square" lIns="0" rIns="0" tIns="0" bIns="0">
            <a:spAutoFit/>
          </a:bodyPr>
          <a:lstStyle/>
          <a:p>
            <a:pPr algn="l">
              <a:lnSpc>
                <a:spcPct val="116700"/>
              </a:lnSpc>
              <a:spcAft>
                <a:spcPts val="0"/>
              </a:spcAft>
              <a:buNone/>
            </a:pPr>
            <a:r>
              <a:rPr sz="2200" b="0" i="0">
                <a:solidFill>
                  <a:srgbClr val="75808D"/>
                </a:solidFill>
                <a:latin typeface="Arial"/>
              </a:rPr>
              <a:t>Faculty, residents and research project staff · AIIMS Bhopal, 23 September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By the end of this session</a:t>
            </a:r>
          </a:p>
        </p:txBody>
      </p:sp>
      <p:sp>
        <p:nvSpPr>
          <p:cNvPr id="4" name="TextBox 3"/>
          <p:cNvSpPr txBox="1"/>
          <p:nvPr/>
        </p:nvSpPr>
        <p:spPr>
          <a:xfrm>
            <a:off x="1288703" y="1142050"/>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Define </a:t>
            </a:r>
            <a:r>
              <a:rPr sz="2800" b="1" i="0">
                <a:solidFill>
                  <a:srgbClr val="10141A"/>
                </a:solidFill>
                <a:latin typeface="Arial"/>
              </a:rPr>
              <a:t>economic evaluation</a:t>
            </a:r>
            <a:r>
              <a:rPr sz="2800" b="0" i="0">
                <a:solidFill>
                  <a:srgbClr val="10141A"/>
                </a:solidFill>
                <a:latin typeface="Arial"/>
              </a:rPr>
              <a:t> and state the two features that make an analysis one</a:t>
            </a:r>
          </a:p>
        </p:txBody>
      </p:sp>
      <p:sp>
        <p:nvSpPr>
          <p:cNvPr id="5" name="TextBox 4"/>
          <p:cNvSpPr txBox="1"/>
          <p:nvPr/>
        </p:nvSpPr>
        <p:spPr>
          <a:xfrm>
            <a:off x="1288703" y="2243080"/>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Explain </a:t>
            </a:r>
            <a:r>
              <a:rPr sz="2800" b="1" i="0">
                <a:solidFill>
                  <a:srgbClr val="10141A"/>
                </a:solidFill>
                <a:latin typeface="Arial"/>
              </a:rPr>
              <a:t>opportunity cost</a:t>
            </a:r>
            <a:r>
              <a:rPr sz="2800" b="0" i="0">
                <a:solidFill>
                  <a:srgbClr val="10141A"/>
                </a:solidFill>
                <a:latin typeface="Arial"/>
              </a:rPr>
              <a:t> in your own words</a:t>
            </a:r>
          </a:p>
        </p:txBody>
      </p:sp>
      <p:sp>
        <p:nvSpPr>
          <p:cNvPr id="6" name="TextBox 5"/>
          <p:cNvSpPr txBox="1"/>
          <p:nvPr/>
        </p:nvSpPr>
        <p:spPr>
          <a:xfrm>
            <a:off x="1288703" y="2864587"/>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Use Drummond's </a:t>
            </a:r>
            <a:r>
              <a:rPr sz="2800" b="1" i="0">
                <a:solidFill>
                  <a:srgbClr val="10141A"/>
                </a:solidFill>
                <a:latin typeface="Arial"/>
              </a:rPr>
              <a:t>two questions</a:t>
            </a:r>
            <a:r>
              <a:rPr sz="2800" b="0" i="0">
                <a:solidFill>
                  <a:srgbClr val="10141A"/>
                </a:solidFill>
                <a:latin typeface="Arial"/>
              </a:rPr>
              <a:t> to sort any study into one of six boxes</a:t>
            </a:r>
          </a:p>
        </p:txBody>
      </p:sp>
      <p:sp>
        <p:nvSpPr>
          <p:cNvPr id="7" name="TextBox 6"/>
          <p:cNvSpPr txBox="1"/>
          <p:nvPr/>
        </p:nvSpPr>
        <p:spPr>
          <a:xfrm>
            <a:off x="1288703" y="3965617"/>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Tell </a:t>
            </a:r>
            <a:r>
              <a:rPr sz="2800" b="1" i="0">
                <a:solidFill>
                  <a:srgbClr val="10141A"/>
                </a:solidFill>
                <a:latin typeface="Arial"/>
              </a:rPr>
              <a:t>CMA, CEA, CUA and CBA</a:t>
            </a:r>
            <a:r>
              <a:rPr sz="2800" b="0" i="0">
                <a:solidFill>
                  <a:srgbClr val="10141A"/>
                </a:solidFill>
                <a:latin typeface="Arial"/>
              </a:rPr>
              <a:t> apart</a:t>
            </a:r>
          </a:p>
        </p:txBody>
      </p:sp>
      <p:sp>
        <p:nvSpPr>
          <p:cNvPr id="8" name="TextBox 7"/>
          <p:cNvSpPr txBox="1"/>
          <p:nvPr/>
        </p:nvSpPr>
        <p:spPr>
          <a:xfrm>
            <a:off x="1288703" y="4587123"/>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Say why a costing study is </a:t>
            </a:r>
            <a:r>
              <a:rPr sz="2800" b="0" i="1">
                <a:solidFill>
                  <a:srgbClr val="10141A"/>
                </a:solidFill>
                <a:latin typeface="Arial"/>
              </a:rPr>
              <a:t>not</a:t>
            </a:r>
            <a:r>
              <a:rPr sz="2800" b="0" i="0">
                <a:solidFill>
                  <a:srgbClr val="10141A"/>
                </a:solidFill>
                <a:latin typeface="Arial"/>
              </a:rPr>
              <a:t> a cost-effectiveness analysis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28 February 2026, Ajmer</a:t>
            </a:r>
          </a:p>
        </p:txBody>
      </p:sp>
      <p:sp>
        <p:nvSpPr>
          <p:cNvPr id="4" name="TextBox 3"/>
          <p:cNvSpPr txBox="1"/>
          <p:nvPr/>
        </p:nvSpPr>
        <p:spPr>
          <a:xfrm>
            <a:off x="552450" y="1142050"/>
            <a:ext cx="11087100" cy="514052"/>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India began vaccinating every 14-year-old girl against HPV.</a:t>
            </a:r>
          </a:p>
        </p:txBody>
      </p:sp>
      <p:sp>
        <p:nvSpPr>
          <p:cNvPr id="5" name="Rectangle 4"/>
          <p:cNvSpPr/>
          <p:nvPr/>
        </p:nvSpPr>
        <p:spPr>
          <a:xfrm>
            <a:off x="552450" y="1866454"/>
            <a:ext cx="3589139" cy="14949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1866454"/>
            <a:ext cx="38100" cy="14949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65620" y="2006331"/>
            <a:ext cx="3162800" cy="1335101"/>
          </a:xfrm>
          <a:prstGeom prst="rect">
            <a:avLst/>
          </a:prstGeom>
          <a:noFill/>
        </p:spPr>
        <p:txBody>
          <a:bodyPr wrap="square" lIns="0" rIns="0" tIns="0" bIns="0">
            <a:spAutoFit/>
          </a:bodyPr>
          <a:lstStyle/>
          <a:p>
            <a:pPr algn="ctr">
              <a:lnSpc>
                <a:spcPct val="83300"/>
              </a:lnSpc>
              <a:spcAft>
                <a:spcPts val="0"/>
              </a:spcAft>
              <a:buNone/>
            </a:pPr>
            <a:r>
              <a:rPr sz="4200" b="1" i="0" spc="-84">
                <a:solidFill>
                  <a:srgbClr val="162A6C"/>
                </a:solidFill>
                <a:latin typeface="Arial"/>
              </a:rPr>
              <a:t>1.15 crore</a:t>
            </a:r>
            <a:r>
              <a:rPr sz="1680" b="0" i="0">
                <a:solidFill>
                  <a:srgbClr val="47525F"/>
                </a:solidFill>
                <a:latin typeface="Arial"/>
              </a:rPr>
              <a:t>girls aged 14 every year, in every State and UT</a:t>
            </a:r>
          </a:p>
        </p:txBody>
      </p:sp>
      <p:sp>
        <p:nvSpPr>
          <p:cNvPr id="8" name="Rectangle 7"/>
          <p:cNvSpPr/>
          <p:nvPr/>
        </p:nvSpPr>
        <p:spPr>
          <a:xfrm>
            <a:off x="4301430" y="1866454"/>
            <a:ext cx="3589139" cy="14949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4301430" y="1866454"/>
            <a:ext cx="38100" cy="14949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514600" y="2006331"/>
            <a:ext cx="3162800" cy="1335101"/>
          </a:xfrm>
          <a:prstGeom prst="rect">
            <a:avLst/>
          </a:prstGeom>
          <a:noFill/>
        </p:spPr>
        <p:txBody>
          <a:bodyPr wrap="square" lIns="0" rIns="0" tIns="0" bIns="0">
            <a:spAutoFit/>
          </a:bodyPr>
          <a:lstStyle/>
          <a:p>
            <a:pPr algn="ctr">
              <a:lnSpc>
                <a:spcPct val="83300"/>
              </a:lnSpc>
              <a:spcAft>
                <a:spcPts val="0"/>
              </a:spcAft>
              <a:buNone/>
            </a:pPr>
            <a:r>
              <a:rPr sz="4200" b="1" i="0" spc="-84">
                <a:solidFill>
                  <a:srgbClr val="162A6C"/>
                </a:solidFill>
                <a:latin typeface="Arial"/>
              </a:rPr>
              <a:t>One dose</a:t>
            </a:r>
            <a:r>
              <a:rPr sz="1680" b="0" i="0">
                <a:solidFill>
                  <a:srgbClr val="47525F"/>
                </a:solidFill>
                <a:latin typeface="Arial"/>
              </a:rPr>
              <a:t>quadrivalent vaccine, Gardasil-4</a:t>
            </a:r>
          </a:p>
        </p:txBody>
      </p:sp>
      <p:sp>
        <p:nvSpPr>
          <p:cNvPr id="11" name="Rectangle 10"/>
          <p:cNvSpPr/>
          <p:nvPr/>
        </p:nvSpPr>
        <p:spPr>
          <a:xfrm>
            <a:off x="8050411" y="1866454"/>
            <a:ext cx="3589139" cy="14949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050411" y="1866454"/>
            <a:ext cx="38100" cy="14949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63580" y="2006331"/>
            <a:ext cx="3162800" cy="1335101"/>
          </a:xfrm>
          <a:prstGeom prst="rect">
            <a:avLst/>
          </a:prstGeom>
          <a:noFill/>
        </p:spPr>
        <p:txBody>
          <a:bodyPr wrap="square" lIns="0" rIns="0" tIns="0" bIns="0">
            <a:spAutoFit/>
          </a:bodyPr>
          <a:lstStyle/>
          <a:p>
            <a:pPr algn="ctr">
              <a:lnSpc>
                <a:spcPct val="83300"/>
              </a:lnSpc>
              <a:spcAft>
                <a:spcPts val="0"/>
              </a:spcAft>
              <a:buNone/>
            </a:pPr>
            <a:r>
              <a:rPr sz="4200" b="1" i="0" spc="-84">
                <a:solidFill>
                  <a:srgbClr val="162A6C"/>
                </a:solidFill>
                <a:latin typeface="Arial"/>
              </a:rPr>
              <a:t>Free</a:t>
            </a:r>
            <a:r>
              <a:rPr sz="1680" b="0" i="0">
                <a:solidFill>
                  <a:srgbClr val="47525F"/>
                </a:solidFill>
                <a:latin typeface="Arial"/>
              </a:rPr>
              <a:t>at government facilities</a:t>
            </a:r>
          </a:p>
        </p:txBody>
      </p:sp>
      <p:sp>
        <p:nvSpPr>
          <p:cNvPr id="14" name="Rectangle 13"/>
          <p:cNvSpPr/>
          <p:nvPr/>
        </p:nvSpPr>
        <p:spPr>
          <a:xfrm>
            <a:off x="552450" y="3485704"/>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52450" y="3554524"/>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Press Information Bureau, Government of India, 28 February 2026. Introduced into the routine immunisation schedule with GAVI support.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The problem it addresses</a:t>
            </a:r>
          </a:p>
        </p:txBody>
      </p:sp>
      <p:sp>
        <p:nvSpPr>
          <p:cNvPr id="4" name="Rectangle 3"/>
          <p:cNvSpPr/>
          <p:nvPr/>
        </p:nvSpPr>
        <p:spPr>
          <a:xfrm>
            <a:off x="552450" y="1162050"/>
            <a:ext cx="3589139" cy="14949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14949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5620" y="1301927"/>
            <a:ext cx="3162800" cy="1335101"/>
          </a:xfrm>
          <a:prstGeom prst="rect">
            <a:avLst/>
          </a:prstGeom>
          <a:noFill/>
        </p:spPr>
        <p:txBody>
          <a:bodyPr wrap="square" lIns="0" rIns="0" tIns="0" bIns="0">
            <a:spAutoFit/>
          </a:bodyPr>
          <a:lstStyle/>
          <a:p>
            <a:pPr algn="ctr">
              <a:lnSpc>
                <a:spcPct val="83300"/>
              </a:lnSpc>
              <a:spcAft>
                <a:spcPts val="0"/>
              </a:spcAft>
              <a:buNone/>
            </a:pPr>
            <a:r>
              <a:rPr sz="4200" b="1" i="0" spc="-84">
                <a:solidFill>
                  <a:srgbClr val="162A6C"/>
                </a:solidFill>
                <a:latin typeface="Arial"/>
              </a:rPr>
              <a:t>1.2 lakh</a:t>
            </a:r>
            <a:r>
              <a:rPr sz="1680" b="0" i="0">
                <a:solidFill>
                  <a:srgbClr val="47525F"/>
                </a:solidFill>
                <a:latin typeface="Arial"/>
              </a:rPr>
              <a:t>new cervical cancer cases each year in India</a:t>
            </a:r>
          </a:p>
        </p:txBody>
      </p:sp>
      <p:sp>
        <p:nvSpPr>
          <p:cNvPr id="7" name="Rectangle 6"/>
          <p:cNvSpPr/>
          <p:nvPr/>
        </p:nvSpPr>
        <p:spPr>
          <a:xfrm>
            <a:off x="4301430" y="1162050"/>
            <a:ext cx="3589139" cy="14949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301430" y="1162050"/>
            <a:ext cx="38100" cy="14949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514600" y="1301927"/>
            <a:ext cx="3162800" cy="1335101"/>
          </a:xfrm>
          <a:prstGeom prst="rect">
            <a:avLst/>
          </a:prstGeom>
          <a:noFill/>
        </p:spPr>
        <p:txBody>
          <a:bodyPr wrap="square" lIns="0" rIns="0" tIns="0" bIns="0">
            <a:spAutoFit/>
          </a:bodyPr>
          <a:lstStyle/>
          <a:p>
            <a:pPr algn="ctr">
              <a:lnSpc>
                <a:spcPct val="83300"/>
              </a:lnSpc>
              <a:spcAft>
                <a:spcPts val="0"/>
              </a:spcAft>
              <a:buNone/>
            </a:pPr>
            <a:r>
              <a:rPr sz="4200" b="1" i="0" spc="-84">
                <a:solidFill>
                  <a:srgbClr val="162A6C"/>
                </a:solidFill>
                <a:latin typeface="Arial"/>
              </a:rPr>
              <a:t>80,000</a:t>
            </a:r>
            <a:r>
              <a:rPr sz="1680" b="0" i="0">
                <a:solidFill>
                  <a:srgbClr val="47525F"/>
                </a:solidFill>
                <a:latin typeface="Arial"/>
              </a:rPr>
              <a:t>deaths each year, the second commonest cancer in women</a:t>
            </a:r>
          </a:p>
        </p:txBody>
      </p:sp>
      <p:sp>
        <p:nvSpPr>
          <p:cNvPr id="10" name="Rectangle 9"/>
          <p:cNvSpPr/>
          <p:nvPr/>
        </p:nvSpPr>
        <p:spPr>
          <a:xfrm>
            <a:off x="8050411" y="1162050"/>
            <a:ext cx="3589139" cy="14949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050411" y="1162050"/>
            <a:ext cx="38100" cy="14949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63580" y="1301927"/>
            <a:ext cx="3162800" cy="1335101"/>
          </a:xfrm>
          <a:prstGeom prst="rect">
            <a:avLst/>
          </a:prstGeom>
          <a:noFill/>
        </p:spPr>
        <p:txBody>
          <a:bodyPr wrap="square" lIns="0" rIns="0" tIns="0" bIns="0">
            <a:spAutoFit/>
          </a:bodyPr>
          <a:lstStyle/>
          <a:p>
            <a:pPr algn="ctr">
              <a:lnSpc>
                <a:spcPct val="83300"/>
              </a:lnSpc>
              <a:spcAft>
                <a:spcPts val="0"/>
              </a:spcAft>
              <a:buNone/>
            </a:pPr>
            <a:r>
              <a:rPr sz="4200" b="1" i="0" spc="-84">
                <a:solidFill>
                  <a:srgbClr val="162A6C"/>
                </a:solidFill>
                <a:latin typeface="Arial"/>
              </a:rPr>
              <a:t>25%</a:t>
            </a:r>
            <a:r>
              <a:rPr sz="1680" b="0" i="0">
                <a:solidFill>
                  <a:srgbClr val="47525F"/>
                </a:solidFill>
                <a:latin typeface="Arial"/>
              </a:rPr>
              <a:t>of the world's cervical cancer deaths happen here</a:t>
            </a:r>
          </a:p>
        </p:txBody>
      </p:sp>
      <p:sp>
        <p:nvSpPr>
          <p:cNvPr id="13" name="Rectangle 12"/>
          <p:cNvSpPr/>
          <p:nvPr/>
        </p:nvSpPr>
        <p:spPr>
          <a:xfrm>
            <a:off x="552450" y="2941737"/>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52450" y="2941737"/>
            <a:ext cx="57150" cy="536674"/>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6189" y="2942077"/>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Burden alone does not justify a programme.</a:t>
            </a:r>
          </a:p>
        </p:txBody>
      </p:sp>
      <p:sp>
        <p:nvSpPr>
          <p:cNvPr id="16" name="TextBox 15"/>
          <p:cNvSpPr txBox="1"/>
          <p:nvPr/>
        </p:nvSpPr>
        <p:spPr>
          <a:xfrm>
            <a:off x="552450" y="3641470"/>
            <a:ext cx="11087100" cy="390823"/>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Every disease has a burden. Every programme has a cost. The budget did not grow.</a:t>
            </a:r>
          </a:p>
        </p:txBody>
      </p:sp>
      <p:sp>
        <p:nvSpPr>
          <p:cNvPr id="17" name="Rectangle 16"/>
          <p:cNvSpPr/>
          <p:nvPr/>
        </p:nvSpPr>
        <p:spPr>
          <a:xfrm>
            <a:off x="552450" y="4191893"/>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52450" y="4260714"/>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GLOBOCAN 2022 estimates, as cited by the Press Information Bureau, 28 February 2026.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It was not the only option</a:t>
            </a:r>
          </a:p>
        </p:txBody>
      </p:sp>
      <p:sp>
        <p:nvSpPr>
          <p:cNvPr id="4" name="Rectangle 3"/>
          <p:cNvSpPr/>
          <p:nvPr/>
        </p:nvSpPr>
        <p:spPr>
          <a:xfrm>
            <a:off x="552450" y="1162050"/>
            <a:ext cx="5463629" cy="1494681"/>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1494681"/>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5620" y="1301927"/>
            <a:ext cx="5037290" cy="1334804"/>
          </a:xfrm>
          <a:prstGeom prst="rect">
            <a:avLst/>
          </a:prstGeom>
          <a:noFill/>
        </p:spPr>
        <p:txBody>
          <a:bodyPr wrap="square" lIns="0" rIns="0" tIns="0" bIns="0">
            <a:spAutoFit/>
          </a:bodyPr>
          <a:lstStyle/>
          <a:p>
            <a:pPr algn="l">
              <a:lnSpc>
                <a:spcPct val="83300"/>
              </a:lnSpc>
              <a:spcAft>
                <a:spcPts val="400"/>
              </a:spcAft>
              <a:buNone/>
            </a:pPr>
            <a:r>
              <a:rPr sz="2800" b="1" i="0">
                <a:solidFill>
                  <a:srgbClr val="10141A"/>
                </a:solidFill>
                <a:latin typeface="Arial"/>
              </a:rPr>
              <a:t>Screen instead of vaccinate</a:t>
            </a:r>
          </a:p>
          <a:p>
            <a:pPr algn="l">
              <a:lnSpc>
                <a:spcPct val="83300"/>
              </a:lnSpc>
              <a:spcAft>
                <a:spcPts val="400"/>
              </a:spcAft>
              <a:buNone/>
            </a:pPr>
            <a:r>
              <a:rPr sz="2200" b="0" i="0">
                <a:solidFill>
                  <a:srgbClr val="47525F"/>
                </a:solidFill>
                <a:latin typeface="Arial"/>
              </a:rPr>
              <a:t>VIA, cytology or HPV DNA testing for women aged 30 to 65</a:t>
            </a:r>
          </a:p>
        </p:txBody>
      </p:sp>
      <p:sp>
        <p:nvSpPr>
          <p:cNvPr id="7" name="Rectangle 6"/>
          <p:cNvSpPr/>
          <p:nvPr/>
        </p:nvSpPr>
        <p:spPr>
          <a:xfrm>
            <a:off x="6175921" y="1162050"/>
            <a:ext cx="5463629" cy="1494681"/>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6175921" y="1162050"/>
            <a:ext cx="38100" cy="1494681"/>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389090" y="1301927"/>
            <a:ext cx="5037290" cy="1334804"/>
          </a:xfrm>
          <a:prstGeom prst="rect">
            <a:avLst/>
          </a:prstGeom>
          <a:noFill/>
        </p:spPr>
        <p:txBody>
          <a:bodyPr wrap="square" lIns="0" rIns="0" tIns="0" bIns="0">
            <a:spAutoFit/>
          </a:bodyPr>
          <a:lstStyle/>
          <a:p>
            <a:pPr algn="l">
              <a:lnSpc>
                <a:spcPct val="83300"/>
              </a:lnSpc>
              <a:spcAft>
                <a:spcPts val="400"/>
              </a:spcAft>
              <a:buNone/>
            </a:pPr>
            <a:r>
              <a:rPr sz="2800" b="1" i="0">
                <a:solidFill>
                  <a:srgbClr val="10141A"/>
                </a:solidFill>
                <a:latin typeface="Arial"/>
              </a:rPr>
              <a:t>A different vaccine</a:t>
            </a:r>
          </a:p>
          <a:p>
            <a:pPr algn="l">
              <a:lnSpc>
                <a:spcPct val="83300"/>
              </a:lnSpc>
              <a:spcAft>
                <a:spcPts val="400"/>
              </a:spcAft>
              <a:buNone/>
            </a:pPr>
            <a:r>
              <a:rPr sz="2200" b="0" i="0">
                <a:solidFill>
                  <a:srgbClr val="47525F"/>
                </a:solidFill>
                <a:latin typeface="Arial"/>
              </a:rPr>
              <a:t>bivalent, quadrivalent or nonavalent</a:t>
            </a:r>
          </a:p>
        </p:txBody>
      </p:sp>
      <p:sp>
        <p:nvSpPr>
          <p:cNvPr id="10" name="Rectangle 9"/>
          <p:cNvSpPr/>
          <p:nvPr/>
        </p:nvSpPr>
        <p:spPr>
          <a:xfrm>
            <a:off x="552450" y="2816572"/>
            <a:ext cx="5463629" cy="1494681"/>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52450" y="2816572"/>
            <a:ext cx="38100" cy="1494681"/>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65620" y="2956449"/>
            <a:ext cx="5037290" cy="1334804"/>
          </a:xfrm>
          <a:prstGeom prst="rect">
            <a:avLst/>
          </a:prstGeom>
          <a:noFill/>
        </p:spPr>
        <p:txBody>
          <a:bodyPr wrap="square" lIns="0" rIns="0" tIns="0" bIns="0">
            <a:spAutoFit/>
          </a:bodyPr>
          <a:lstStyle/>
          <a:p>
            <a:pPr algn="l">
              <a:lnSpc>
                <a:spcPct val="83300"/>
              </a:lnSpc>
              <a:spcAft>
                <a:spcPts val="400"/>
              </a:spcAft>
              <a:buNone/>
            </a:pPr>
            <a:r>
              <a:rPr sz="2800" b="1" i="0">
                <a:solidFill>
                  <a:srgbClr val="10141A"/>
                </a:solidFill>
                <a:latin typeface="Arial"/>
              </a:rPr>
              <a:t>A different age band or schedule</a:t>
            </a:r>
          </a:p>
          <a:p>
            <a:pPr algn="l">
              <a:lnSpc>
                <a:spcPct val="83300"/>
              </a:lnSpc>
              <a:spcAft>
                <a:spcPts val="400"/>
              </a:spcAft>
              <a:buNone/>
            </a:pPr>
            <a:r>
              <a:rPr sz="2200" b="0" i="0">
                <a:solidFill>
                  <a:srgbClr val="47525F"/>
                </a:solidFill>
                <a:latin typeface="Arial"/>
              </a:rPr>
              <a:t>9 to 14 years; one dose or two</a:t>
            </a:r>
          </a:p>
        </p:txBody>
      </p:sp>
      <p:sp>
        <p:nvSpPr>
          <p:cNvPr id="13" name="Rectangle 12"/>
          <p:cNvSpPr/>
          <p:nvPr/>
        </p:nvSpPr>
        <p:spPr>
          <a:xfrm>
            <a:off x="6175921" y="2816572"/>
            <a:ext cx="5463629" cy="1494681"/>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175921" y="2816572"/>
            <a:ext cx="38100" cy="1494681"/>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89090" y="2956449"/>
            <a:ext cx="5037290" cy="1334804"/>
          </a:xfrm>
          <a:prstGeom prst="rect">
            <a:avLst/>
          </a:prstGeom>
          <a:noFill/>
        </p:spPr>
        <p:txBody>
          <a:bodyPr wrap="square" lIns="0" rIns="0" tIns="0" bIns="0">
            <a:spAutoFit/>
          </a:bodyPr>
          <a:lstStyle/>
          <a:p>
            <a:pPr algn="l">
              <a:lnSpc>
                <a:spcPct val="83300"/>
              </a:lnSpc>
              <a:spcAft>
                <a:spcPts val="400"/>
              </a:spcAft>
              <a:buNone/>
            </a:pPr>
            <a:r>
              <a:rPr sz="2800" b="1" i="0">
                <a:solidFill>
                  <a:srgbClr val="10141A"/>
                </a:solidFill>
                <a:latin typeface="Arial"/>
              </a:rPr>
              <a:t>Vaccinate and screen</a:t>
            </a:r>
          </a:p>
          <a:p>
            <a:pPr algn="l">
              <a:lnSpc>
                <a:spcPct val="83300"/>
              </a:lnSpc>
              <a:spcAft>
                <a:spcPts val="400"/>
              </a:spcAft>
              <a:buNone/>
            </a:pPr>
            <a:r>
              <a:rPr sz="2200" b="0" i="0">
                <a:solidFill>
                  <a:srgbClr val="47525F"/>
                </a:solidFill>
                <a:latin typeface="Arial"/>
              </a:rPr>
              <a:t>or spend the money on treatment capacity</a:t>
            </a:r>
          </a:p>
        </p:txBody>
      </p:sp>
      <p:sp>
        <p:nvSpPr>
          <p:cNvPr id="16" name="Rectangle 15"/>
          <p:cNvSpPr/>
          <p:nvPr/>
        </p:nvSpPr>
        <p:spPr>
          <a:xfrm>
            <a:off x="552450" y="4555331"/>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52450" y="4555331"/>
            <a:ext cx="57150" cy="536674"/>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76189" y="4555671"/>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Choosing one of these means not choosing the others.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Start here: resources are scarce</a:t>
            </a:r>
          </a:p>
        </p:txBody>
      </p:sp>
      <p:sp>
        <p:nvSpPr>
          <p:cNvPr id="4" name="TextBox 3"/>
          <p:cNvSpPr txBox="1"/>
          <p:nvPr/>
        </p:nvSpPr>
        <p:spPr>
          <a:xfrm>
            <a:off x="552450" y="1142050"/>
            <a:ext cx="11087100" cy="1028105"/>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A District Health Society has a fixed envelope this year. Every rupee committed to one thing is a rupee not available for another.</a:t>
            </a:r>
          </a:p>
        </p:txBody>
      </p:sp>
      <p:sp>
        <p:nvSpPr>
          <p:cNvPr id="5" name="Rectangle 4"/>
          <p:cNvSpPr/>
          <p:nvPr/>
        </p:nvSpPr>
        <p:spPr>
          <a:xfrm>
            <a:off x="552450" y="2380506"/>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380506"/>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2380846"/>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This is not a budgeting inconvenience. It is the reason economic evaluation exists.</a:t>
            </a:r>
          </a:p>
        </p:txBody>
      </p:sp>
      <p:sp>
        <p:nvSpPr>
          <p:cNvPr id="8" name="TextBox 7"/>
          <p:cNvSpPr txBox="1"/>
          <p:nvPr/>
        </p:nvSpPr>
        <p:spPr>
          <a:xfrm>
            <a:off x="552450" y="3576432"/>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Scarcity is not a failure of planning. Even a very rich health system faces it, because demand for health care grows faster than any budget.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Opportunity cost</a:t>
            </a:r>
          </a:p>
        </p:txBody>
      </p:sp>
      <p:sp>
        <p:nvSpPr>
          <p:cNvPr id="4" name="Rectangle 3"/>
          <p:cNvSpPr/>
          <p:nvPr/>
        </p:nvSpPr>
        <p:spPr>
          <a:xfrm>
            <a:off x="552450" y="1162050"/>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57150" cy="1032867"/>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76189" y="1162390"/>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The value of the benefit forgone because a resource was not used in its next best alternative way.</a:t>
            </a:r>
          </a:p>
        </p:txBody>
      </p:sp>
      <p:sp>
        <p:nvSpPr>
          <p:cNvPr id="7" name="TextBox 6"/>
          <p:cNvSpPr txBox="1"/>
          <p:nvPr/>
        </p:nvSpPr>
        <p:spPr>
          <a:xfrm>
            <a:off x="552450" y="2388039"/>
            <a:ext cx="11087100" cy="497235"/>
          </a:xfrm>
          <a:prstGeom prst="rect">
            <a:avLst/>
          </a:prstGeom>
          <a:noFill/>
        </p:spPr>
        <p:txBody>
          <a:bodyPr wrap="square" lIns="0" rIns="0" tIns="0" bIns="0">
            <a:spAutoFit/>
          </a:bodyPr>
          <a:lstStyle/>
          <a:p>
            <a:pPr algn="l">
              <a:lnSpc>
                <a:spcPct val="116700"/>
              </a:lnSpc>
              <a:spcAft>
                <a:spcPts val="0"/>
              </a:spcAft>
              <a:buNone/>
            </a:pPr>
            <a:r>
              <a:rPr sz="2800" b="0" i="0">
                <a:solidFill>
                  <a:srgbClr val="10141A"/>
                </a:solidFill>
                <a:latin typeface="Arial"/>
              </a:rPr>
              <a:t>The cost of the HPV programme is not ₹X crore.</a:t>
            </a:r>
          </a:p>
        </p:txBody>
      </p:sp>
      <p:sp>
        <p:nvSpPr>
          <p:cNvPr id="8" name="TextBox 7"/>
          <p:cNvSpPr txBox="1"/>
          <p:nvPr/>
        </p:nvSpPr>
        <p:spPr>
          <a:xfrm>
            <a:off x="552450" y="3062826"/>
            <a:ext cx="11087100" cy="1028105"/>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The cost is </a:t>
            </a:r>
            <a:r>
              <a:rPr sz="3000" b="1" i="0">
                <a:solidFill>
                  <a:srgbClr val="10141A"/>
                </a:solidFill>
                <a:latin typeface="Arial"/>
              </a:rPr>
              <a:t>the health that ₹X crore would have produced somewhere else</a:t>
            </a:r>
            <a:r>
              <a:rPr sz="3000" b="0" i="0">
                <a:solidFill>
                  <a:srgbClr val="10141A"/>
                </a:solidFill>
                <a:latin typeface="Arial"/>
              </a:rPr>
              <a:t> in the Indian health system.</a:t>
            </a:r>
          </a:p>
        </p:txBody>
      </p:sp>
      <p:sp>
        <p:nvSpPr>
          <p:cNvPr id="9" name="TextBox 8"/>
          <p:cNvSpPr txBox="1"/>
          <p:nvPr/>
        </p:nvSpPr>
        <p:spPr>
          <a:xfrm>
            <a:off x="552450" y="4281282"/>
            <a:ext cx="11087100" cy="390823"/>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Money is the measuring rod. Forgone health is the thing being measured.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So the question is never…</a:t>
            </a:r>
          </a:p>
        </p:txBody>
      </p:sp>
      <p:sp>
        <p:nvSpPr>
          <p:cNvPr id="4" name="TextBox 3"/>
          <p:cNvSpPr txBox="1"/>
          <p:nvPr/>
        </p:nvSpPr>
        <p:spPr>
          <a:xfrm>
            <a:off x="552450" y="1142050"/>
            <a:ext cx="11087100" cy="514052"/>
          </a:xfrm>
          <a:prstGeom prst="rect">
            <a:avLst/>
          </a:prstGeom>
          <a:noFill/>
        </p:spPr>
        <p:txBody>
          <a:bodyPr wrap="square" lIns="0" rIns="0" tIns="0" bIns="0">
            <a:spAutoFit/>
          </a:bodyPr>
          <a:lstStyle/>
          <a:p>
            <a:pPr algn="l">
              <a:lnSpc>
                <a:spcPct val="112500"/>
              </a:lnSpc>
              <a:spcAft>
                <a:spcPts val="0"/>
              </a:spcAft>
              <a:buNone/>
            </a:pPr>
            <a:r>
              <a:rPr sz="3000" b="0" i="0">
                <a:solidFill>
                  <a:srgbClr val="75808D"/>
                </a:solidFill>
                <a:latin typeface="Arial"/>
              </a:rPr>
              <a:t>Is this intervention worth it?</a:t>
            </a:r>
          </a:p>
        </p:txBody>
      </p:sp>
      <p:sp>
        <p:nvSpPr>
          <p:cNvPr id="5" name="Rectangle 4"/>
          <p:cNvSpPr/>
          <p:nvPr/>
        </p:nvSpPr>
        <p:spPr>
          <a:xfrm>
            <a:off x="552450" y="1879402"/>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1879402"/>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1879742"/>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Is it worth it </a:t>
            </a:r>
            <a:r>
              <a:rPr sz="3200" b="1" i="1" spc="-32">
                <a:solidFill>
                  <a:srgbClr val="10141A"/>
                </a:solidFill>
                <a:latin typeface="Arial"/>
              </a:rPr>
              <a:t>compared with what we would otherwise do</a:t>
            </a:r>
            <a:r>
              <a:rPr sz="3200" b="1" i="0" spc="-32">
                <a:solidFill>
                  <a:srgbClr val="10141A"/>
                </a:solidFill>
                <a:latin typeface="Arial"/>
              </a:rPr>
              <a:t> with the same resources?</a:t>
            </a:r>
          </a:p>
        </p:txBody>
      </p:sp>
      <p:sp>
        <p:nvSpPr>
          <p:cNvPr id="8" name="TextBox 7"/>
          <p:cNvSpPr txBox="1"/>
          <p:nvPr/>
        </p:nvSpPr>
        <p:spPr>
          <a:xfrm>
            <a:off x="552450" y="3087680"/>
            <a:ext cx="11087100" cy="1172468"/>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Which is why an economic evaluation always has at least two arms. And why "cost-effective" is an empty phrase unless you can finish the sentence: </a:t>
            </a:r>
            <a:r>
              <a:rPr sz="2200" b="1" i="0">
                <a:solidFill>
                  <a:srgbClr val="10141A"/>
                </a:solidFill>
                <a:latin typeface="Arial"/>
              </a:rPr>
              <a:t>cost-effective compared with what, at what threshold, from whose point of view?</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Two features define an economic evaluation</a:t>
            </a:r>
          </a:p>
        </p:txBody>
      </p:sp>
      <p:sp>
        <p:nvSpPr>
          <p:cNvPr id="4" name="Rectangle 3"/>
          <p:cNvSpPr/>
          <p:nvPr/>
        </p:nvSpPr>
        <p:spPr>
          <a:xfrm>
            <a:off x="552450" y="1162050"/>
            <a:ext cx="546362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228525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1. Inputs and outputs</a:t>
            </a:r>
          </a:p>
        </p:txBody>
      </p:sp>
      <p:sp>
        <p:nvSpPr>
          <p:cNvPr id="7" name="TextBox 6"/>
          <p:cNvSpPr txBox="1"/>
          <p:nvPr/>
        </p:nvSpPr>
        <p:spPr>
          <a:xfrm>
            <a:off x="803672" y="1694649"/>
            <a:ext cx="4989761"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It deals with </a:t>
            </a:r>
            <a:r>
              <a:rPr sz="2200" b="1" i="0">
                <a:solidFill>
                  <a:srgbClr val="10141A"/>
                </a:solidFill>
                <a:latin typeface="Arial"/>
              </a:rPr>
              <a:t>both</a:t>
            </a:r>
            <a:r>
              <a:rPr sz="2200" b="0" i="0">
                <a:solidFill>
                  <a:srgbClr val="10141A"/>
                </a:solidFill>
                <a:latin typeface="Arial"/>
              </a:rPr>
              <a:t> the resources consumed (costs) and the results produced (consequences). Not one or the other.</a:t>
            </a:r>
          </a:p>
        </p:txBody>
      </p:sp>
      <p:sp>
        <p:nvSpPr>
          <p:cNvPr id="8" name="Rectangle 7"/>
          <p:cNvSpPr/>
          <p:nvPr/>
        </p:nvSpPr>
        <p:spPr>
          <a:xfrm>
            <a:off x="6175921" y="1162050"/>
            <a:ext cx="546362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175921" y="1162050"/>
            <a:ext cx="38100" cy="228525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27143"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2. Choice</a:t>
            </a:r>
          </a:p>
        </p:txBody>
      </p:sp>
      <p:sp>
        <p:nvSpPr>
          <p:cNvPr id="11" name="TextBox 10"/>
          <p:cNvSpPr txBox="1"/>
          <p:nvPr/>
        </p:nvSpPr>
        <p:spPr>
          <a:xfrm>
            <a:off x="6427143" y="1694649"/>
            <a:ext cx="4989761"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It compares </a:t>
            </a:r>
            <a:r>
              <a:rPr sz="2200" b="1" i="0">
                <a:solidFill>
                  <a:srgbClr val="10141A"/>
                </a:solidFill>
                <a:latin typeface="Arial"/>
              </a:rPr>
              <a:t>two or more alternatives</a:t>
            </a:r>
            <a:r>
              <a:rPr sz="2200" b="0" i="0">
                <a:solidFill>
                  <a:srgbClr val="10141A"/>
                </a:solidFill>
                <a:latin typeface="Arial"/>
              </a:rPr>
              <a:t>. No comparison, no choice. No choice, no economics.</a:t>
            </a:r>
          </a:p>
        </p:txBody>
      </p:sp>
      <p:sp>
        <p:nvSpPr>
          <p:cNvPr id="12" name="Rectangle 11"/>
          <p:cNvSpPr/>
          <p:nvPr/>
        </p:nvSpPr>
        <p:spPr>
          <a:xfrm>
            <a:off x="552450" y="3691384"/>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52450" y="3691384"/>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6189" y="3691724"/>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Miss either feature and you have something else. Often something useful, but not an economic evaluation.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Drummond's two questions</a:t>
            </a:r>
          </a:p>
        </p:txBody>
      </p:sp>
      <p:sp>
        <p:nvSpPr>
          <p:cNvPr id="4" name="Rectangle 3"/>
          <p:cNvSpPr/>
          <p:nvPr/>
        </p:nvSpPr>
        <p:spPr>
          <a:xfrm>
            <a:off x="552450" y="1162050"/>
            <a:ext cx="11087100" cy="1236018"/>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1236018"/>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1061323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Question 1</a:t>
            </a:r>
          </a:p>
        </p:txBody>
      </p:sp>
      <p:sp>
        <p:nvSpPr>
          <p:cNvPr id="7" name="TextBox 6"/>
          <p:cNvSpPr txBox="1"/>
          <p:nvPr/>
        </p:nvSpPr>
        <p:spPr>
          <a:xfrm>
            <a:off x="803672" y="1694649"/>
            <a:ext cx="10613231" cy="514052"/>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Are </a:t>
            </a:r>
            <a:r>
              <a:rPr sz="3000" b="1" i="0">
                <a:solidFill>
                  <a:srgbClr val="10141A"/>
                </a:solidFill>
                <a:latin typeface="Arial"/>
              </a:rPr>
              <a:t>both costs and consequences</a:t>
            </a:r>
            <a:r>
              <a:rPr sz="3000" b="0" i="0">
                <a:solidFill>
                  <a:srgbClr val="10141A"/>
                </a:solidFill>
                <a:latin typeface="Arial"/>
              </a:rPr>
              <a:t> examined?</a:t>
            </a:r>
          </a:p>
        </p:txBody>
      </p:sp>
      <p:sp>
        <p:nvSpPr>
          <p:cNvPr id="8" name="Rectangle 7"/>
          <p:cNvSpPr/>
          <p:nvPr/>
        </p:nvSpPr>
        <p:spPr>
          <a:xfrm>
            <a:off x="552450" y="2575620"/>
            <a:ext cx="11087100" cy="1236018"/>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52450" y="2575620"/>
            <a:ext cx="38100" cy="1236018"/>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03672" y="2724986"/>
            <a:ext cx="1061323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Question 2</a:t>
            </a:r>
          </a:p>
        </p:txBody>
      </p:sp>
      <p:sp>
        <p:nvSpPr>
          <p:cNvPr id="11" name="TextBox 10"/>
          <p:cNvSpPr txBox="1"/>
          <p:nvPr/>
        </p:nvSpPr>
        <p:spPr>
          <a:xfrm>
            <a:off x="803672" y="3108218"/>
            <a:ext cx="10613231" cy="514052"/>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Is there a </a:t>
            </a:r>
            <a:r>
              <a:rPr sz="3000" b="1" i="0">
                <a:solidFill>
                  <a:srgbClr val="10141A"/>
                </a:solidFill>
                <a:latin typeface="Arial"/>
              </a:rPr>
              <a:t>comparison of two or more alternatives</a:t>
            </a:r>
            <a:r>
              <a:rPr sz="3000" b="0" i="0">
                <a:solidFill>
                  <a:srgbClr val="10141A"/>
                </a:solidFill>
                <a:latin typeface="Arial"/>
              </a:rPr>
              <a:t>?</a:t>
            </a:r>
          </a:p>
        </p:txBody>
      </p:sp>
      <p:sp>
        <p:nvSpPr>
          <p:cNvPr id="12" name="TextBox 11"/>
          <p:cNvSpPr txBox="1"/>
          <p:nvPr/>
        </p:nvSpPr>
        <p:spPr>
          <a:xfrm>
            <a:off x="552450" y="3959069"/>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Two yes-or-no questions. Six possible boxes. Only one of them is a full economic evaluation.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The six boxes</a:t>
            </a:r>
          </a:p>
        </p:txBody>
      </p:sp>
      <p:pic>
        <p:nvPicPr>
          <p:cNvPr id="4" name="Picture 3" descr="block1-11-0.png"/>
          <p:cNvPicPr>
            <a:picLocks noChangeAspect="1"/>
          </p:cNvPicPr>
          <p:nvPr/>
        </p:nvPicPr>
        <p:blipFill>
          <a:blip r:embed="rId2"/>
          <a:stretch>
            <a:fillRect/>
          </a:stretch>
        </p:blipFill>
        <p:spPr>
          <a:xfrm>
            <a:off x="552450" y="1162050"/>
            <a:ext cx="11087100" cy="2060674"/>
          </a:xfrm>
          <a:prstGeom prst="rect">
            <a:avLst/>
          </a:prstGeom>
        </p:spPr>
      </p:pic>
      <p:sp>
        <p:nvSpPr>
          <p:cNvPr id="5" name="TextBox 4"/>
          <p:cNvSpPr txBox="1"/>
          <p:nvPr/>
        </p:nvSpPr>
        <p:spPr>
          <a:xfrm>
            <a:off x="552450" y="3370156"/>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Five of the six are </a:t>
            </a:r>
            <a:r>
              <a:rPr sz="2200" b="1" i="0">
                <a:solidFill>
                  <a:srgbClr val="10141A"/>
                </a:solidFill>
                <a:latin typeface="Arial"/>
              </a:rPr>
              <a:t>partial</a:t>
            </a:r>
            <a:r>
              <a:rPr sz="2200" b="0" i="0">
                <a:solidFill>
                  <a:srgbClr val="47525F"/>
                </a:solidFill>
                <a:latin typeface="Arial"/>
              </a:rPr>
              <a:t> evaluations. Not worthless, but none of them can tell you whether to fund the programme.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One disease, six study designs</a:t>
            </a:r>
          </a:p>
        </p:txBody>
      </p:sp>
      <p:pic>
        <p:nvPicPr>
          <p:cNvPr id="4" name="Picture 3" descr="block1-12-0.png"/>
          <p:cNvPicPr>
            <a:picLocks noChangeAspect="1"/>
          </p:cNvPicPr>
          <p:nvPr/>
        </p:nvPicPr>
        <p:blipFill>
          <a:blip r:embed="rId2"/>
          <a:stretch>
            <a:fillRect/>
          </a:stretch>
        </p:blipFill>
        <p:spPr>
          <a:xfrm>
            <a:off x="552450" y="1162050"/>
            <a:ext cx="11087100" cy="3398788"/>
          </a:xfrm>
          <a:prstGeom prst="rect">
            <a:avLst/>
          </a:prstGeom>
        </p:spPr>
      </p:pic>
      <p:sp>
        <p:nvSpPr>
          <p:cNvPr id="5" name="Rectangle 4"/>
          <p:cNvSpPr/>
          <p:nvPr/>
        </p:nvSpPr>
        <p:spPr>
          <a:xfrm>
            <a:off x="552450" y="4685109"/>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52450" y="4753930"/>
            <a:ext cx="11087100" cy="506790"/>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All six are cervical cancer in India. Four are published studies. The two without a citation are the designs you meet in State and district programme reports.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Partial is not useless</a:t>
            </a:r>
          </a:p>
        </p:txBody>
      </p:sp>
      <p:graphicFrame>
        <p:nvGraphicFramePr>
          <p:cNvPr id="4" name="Table 3"/>
          <p:cNvGraphicFramePr>
            <a:graphicFrameLocks noGrp="1"/>
          </p:cNvGraphicFramePr>
          <p:nvPr/>
        </p:nvGraphicFramePr>
        <p:xfrm>
          <a:off x="552450" y="1162050"/>
          <a:ext cx="11087100" cy="2720429"/>
        </p:xfrm>
        <a:graphic>
          <a:graphicData uri="http://schemas.openxmlformats.org/drawingml/2006/table">
            <a:tbl>
              <a:tblPr firstRow="1">
                <a:tableStyleId>{5C22544A-7EE6-4342-B048-85BDC9FD1C3A}</a:tableStyleId>
              </a:tblPr>
              <a:tblGrid>
                <a:gridCol w="3151584"/>
                <a:gridCol w="3587800"/>
                <a:gridCol w="4347716"/>
              </a:tblGrid>
              <a:tr h="544085">
                <a:tc>
                  <a:txBody>
                    <a:bodyPr wrap="square"/>
                    <a:lstStyle/>
                    <a:p>
                      <a:pPr algn="l">
                        <a:lnSpc>
                          <a:spcPct val="104000"/>
                        </a:lnSpc>
                      </a:pPr>
                      <a:r>
                        <a:rPr sz="2100" b="1" i="0">
                          <a:solidFill>
                            <a:srgbClr val="FFFFFF"/>
                          </a:solidFill>
                          <a:latin typeface="Arial"/>
                        </a:rPr>
                        <a:t>Partial study</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Answers</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Cannot answer</a:t>
                      </a:r>
                    </a:p>
                  </a:txBody>
                  <a:tcPr marL="60000" marR="60000" marT="35000" marB="35000" anchor="t">
                    <a:solidFill>
                      <a:srgbClr val="162A6C"/>
                    </a:solidFill>
                  </a:tcPr>
                </a:tc>
              </a:tr>
              <a:tr h="544085">
                <a:tc>
                  <a:txBody>
                    <a:bodyPr wrap="square"/>
                    <a:lstStyle/>
                    <a:p>
                      <a:pPr algn="l">
                        <a:lnSpc>
                          <a:spcPct val="104000"/>
                        </a:lnSpc>
                      </a:pPr>
                      <a:r>
                        <a:rPr sz="2100" b="0" i="0">
                          <a:solidFill>
                            <a:srgbClr val="10141A"/>
                          </a:solidFill>
                          <a:latin typeface="Arial"/>
                        </a:rPr>
                        <a:t>Outcome description</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How big is the problem?</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What should we do about it?</a:t>
                      </a:r>
                    </a:p>
                  </a:txBody>
                  <a:tcPr marL="60000" marR="60000" marT="35000" marB="35000" anchor="t">
                    <a:solidFill>
                      <a:srgbClr val="F4F6F9"/>
                    </a:solidFill>
                  </a:tcPr>
                </a:tc>
              </a:tr>
              <a:tr h="544085">
                <a:tc>
                  <a:txBody>
                    <a:bodyPr wrap="square"/>
                    <a:lstStyle/>
                    <a:p>
                      <a:pPr algn="l">
                        <a:lnSpc>
                          <a:spcPct val="104000"/>
                        </a:lnSpc>
                      </a:pPr>
                      <a:r>
                        <a:rPr sz="2100" b="0" i="0">
                          <a:solidFill>
                            <a:srgbClr val="10141A"/>
                          </a:solidFill>
                          <a:latin typeface="Arial"/>
                        </a:rPr>
                        <a:t>Cost description</a:t>
                      </a:r>
                    </a:p>
                  </a:txBody>
                  <a:tcPr marL="60000" marR="60000" marT="35000" marB="35000" anchor="t">
                    <a:noFill/>
                  </a:tcPr>
                </a:tc>
                <a:tc>
                  <a:txBody>
                    <a:bodyPr wrap="square"/>
                    <a:lstStyle/>
                    <a:p>
                      <a:pPr algn="l">
                        <a:lnSpc>
                          <a:spcPct val="104000"/>
                        </a:lnSpc>
                      </a:pPr>
                      <a:r>
                        <a:rPr sz="2100" b="0" i="0">
                          <a:solidFill>
                            <a:srgbClr val="10141A"/>
                          </a:solidFill>
                          <a:latin typeface="Arial"/>
                        </a:rPr>
                        <a:t>What will this cost us?</a:t>
                      </a:r>
                    </a:p>
                  </a:txBody>
                  <a:tcPr marL="60000" marR="60000" marT="35000" marB="35000" anchor="t">
                    <a:noFill/>
                  </a:tcPr>
                </a:tc>
                <a:tc>
                  <a:txBody>
                    <a:bodyPr wrap="square"/>
                    <a:lstStyle/>
                    <a:p>
                      <a:pPr algn="l">
                        <a:lnSpc>
                          <a:spcPct val="104000"/>
                        </a:lnSpc>
                      </a:pPr>
                      <a:r>
                        <a:rPr sz="2100" b="0" i="0">
                          <a:solidFill>
                            <a:srgbClr val="10141A"/>
                          </a:solidFill>
                          <a:latin typeface="Arial"/>
                        </a:rPr>
                        <a:t>Is it worth that cost?</a:t>
                      </a:r>
                    </a:p>
                  </a:txBody>
                  <a:tcPr marL="60000" marR="60000" marT="35000" marB="35000" anchor="t">
                    <a:noFill/>
                  </a:tcPr>
                </a:tc>
              </a:tr>
              <a:tr h="544085">
                <a:tc>
                  <a:txBody>
                    <a:bodyPr wrap="square"/>
                    <a:lstStyle/>
                    <a:p>
                      <a:pPr algn="l">
                        <a:lnSpc>
                          <a:spcPct val="104000"/>
                        </a:lnSpc>
                      </a:pPr>
                      <a:r>
                        <a:rPr sz="2100" b="0" i="0">
                          <a:solidFill>
                            <a:srgbClr val="10141A"/>
                          </a:solidFill>
                          <a:latin typeface="Arial"/>
                        </a:rPr>
                        <a:t>Effectiveness evaluation</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Does it work, and how well?</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Can we afford what it displaces?</a:t>
                      </a:r>
                    </a:p>
                  </a:txBody>
                  <a:tcPr marL="60000" marR="60000" marT="35000" marB="35000" anchor="t">
                    <a:solidFill>
                      <a:srgbClr val="F4F6F9"/>
                    </a:solidFill>
                  </a:tcPr>
                </a:tc>
              </a:tr>
              <a:tr h="544089">
                <a:tc>
                  <a:txBody>
                    <a:bodyPr wrap="square"/>
                    <a:lstStyle/>
                    <a:p>
                      <a:pPr algn="l">
                        <a:lnSpc>
                          <a:spcPct val="104000"/>
                        </a:lnSpc>
                      </a:pPr>
                      <a:r>
                        <a:rPr sz="2100" b="0" i="0">
                          <a:solidFill>
                            <a:srgbClr val="10141A"/>
                          </a:solidFill>
                          <a:latin typeface="Arial"/>
                        </a:rPr>
                        <a:t>Cost analysis</a:t>
                      </a:r>
                    </a:p>
                  </a:txBody>
                  <a:tcPr marL="60000" marR="60000" marT="35000" marB="35000" anchor="t">
                    <a:noFill/>
                  </a:tcPr>
                </a:tc>
                <a:tc>
                  <a:txBody>
                    <a:bodyPr wrap="square"/>
                    <a:lstStyle/>
                    <a:p>
                      <a:pPr algn="l">
                        <a:lnSpc>
                          <a:spcPct val="104000"/>
                        </a:lnSpc>
                      </a:pPr>
                      <a:r>
                        <a:rPr sz="2100" b="0" i="0">
                          <a:solidFill>
                            <a:srgbClr val="10141A"/>
                          </a:solidFill>
                          <a:latin typeface="Arial"/>
                        </a:rPr>
                        <a:t>Which option is cheaper?</a:t>
                      </a:r>
                    </a:p>
                  </a:txBody>
                  <a:tcPr marL="60000" marR="60000" marT="35000" marB="35000" anchor="t">
                    <a:noFill/>
                  </a:tcPr>
                </a:tc>
                <a:tc>
                  <a:txBody>
                    <a:bodyPr wrap="square"/>
                    <a:lstStyle/>
                    <a:p>
                      <a:pPr algn="l">
                        <a:lnSpc>
                          <a:spcPct val="104000"/>
                        </a:lnSpc>
                      </a:pPr>
                      <a:r>
                        <a:rPr sz="2100" b="0" i="0">
                          <a:solidFill>
                            <a:srgbClr val="10141A"/>
                          </a:solidFill>
                          <a:latin typeface="Arial"/>
                        </a:rPr>
                        <a:t>Whether the cheaper one is worse</a:t>
                      </a:r>
                    </a:p>
                  </a:txBody>
                  <a:tcPr marL="60000" marR="60000" marT="35000" marB="35000" anchor="t">
                    <a:noFill/>
                  </a:tcPr>
                </a:tc>
              </a:tr>
            </a:tbl>
          </a:graphicData>
        </a:graphic>
      </p:graphicFrame>
      <p:sp>
        <p:nvSpPr>
          <p:cNvPr id="5" name="Rectangle 4"/>
          <p:cNvSpPr/>
          <p:nvPr/>
        </p:nvSpPr>
        <p:spPr>
          <a:xfrm>
            <a:off x="552450" y="4045148"/>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4045148"/>
            <a:ext cx="57150" cy="536674"/>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4045488"/>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Every full economic evaluation is built from these.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Your turn</a:t>
            </a:r>
          </a:p>
        </p:txBody>
      </p:sp>
      <p:pic>
        <p:nvPicPr>
          <p:cNvPr id="4" name="Picture 3" descr="block1-14-0.png"/>
          <p:cNvPicPr>
            <a:picLocks noChangeAspect="1"/>
          </p:cNvPicPr>
          <p:nvPr/>
        </p:nvPicPr>
        <p:blipFill>
          <a:blip r:embed="rId2"/>
          <a:stretch>
            <a:fillRect/>
          </a:stretch>
        </p:blipFill>
        <p:spPr>
          <a:xfrm>
            <a:off x="552450" y="1162050"/>
            <a:ext cx="11106150" cy="3733800"/>
          </a:xfrm>
          <a:prstGeom prst="rect">
            <a:avLst/>
          </a:prstGeom>
        </p:spPr>
      </p:pic>
      <p:sp>
        <p:nvSpPr>
          <p:cNvPr id="5" name="TextBox 4"/>
          <p:cNvSpPr txBox="1"/>
          <p:nvPr/>
        </p:nvSpPr>
        <p:spPr>
          <a:xfrm>
            <a:off x="552450" y="4935828"/>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Eight real studies, two questions each: does it measure </a:t>
            </a:r>
            <a:r>
              <a:rPr sz="2200" b="1" i="0">
                <a:solidFill>
                  <a:srgbClr val="10141A"/>
                </a:solidFill>
                <a:latin typeface="Arial"/>
              </a:rPr>
              <a:t>both</a:t>
            </a:r>
            <a:r>
              <a:rPr sz="2200" b="0" i="0">
                <a:solidFill>
                  <a:srgbClr val="10141A"/>
                </a:solidFill>
                <a:latin typeface="Arial"/>
              </a:rPr>
              <a:t> costs and consequences, and does it </a:t>
            </a:r>
            <a:r>
              <a:rPr sz="2200" b="1" i="0">
                <a:solidFill>
                  <a:srgbClr val="10141A"/>
                </a:solidFill>
                <a:latin typeface="Arial"/>
              </a:rPr>
              <a:t>compare</a:t>
            </a:r>
            <a:r>
              <a:rPr sz="2200" b="0" i="0">
                <a:solidFill>
                  <a:srgbClr val="10141A"/>
                </a:solidFill>
                <a:latin typeface="Arial"/>
              </a:rPr>
              <a:t> alternatives? The widget scores you and says why.</a:t>
            </a:r>
          </a:p>
        </p:txBody>
      </p:sp>
      <p:sp>
        <p:nvSpPr>
          <p:cNvPr id="6" name="Rectangle 5"/>
          <p:cNvSpPr/>
          <p:nvPr/>
        </p:nvSpPr>
        <p:spPr>
          <a:xfrm>
            <a:off x="552450" y="5950595"/>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2450" y="6196551"/>
            <a:ext cx="10420350" cy="248692"/>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Open it on your phone at </a:t>
            </a:r>
            <a:r>
              <a:rPr sz="1400" b="1" i="0">
                <a:solidFill>
                  <a:srgbClr val="10141A"/>
                </a:solidFill>
                <a:latin typeface="Arial"/>
              </a:rPr>
              <a:t>sph-aiimsbhopal.github.io/intro-economic-evaluation-health</a:t>
            </a:r>
            <a:r>
              <a:rPr sz="1400" b="0" i="0">
                <a:solidFill>
                  <a:srgbClr val="75808D"/>
                </a:solidFill>
                <a:latin typeface="Arial"/>
              </a:rPr>
              <a:t>, along with five others we will use today.</a:t>
            </a:r>
          </a:p>
        </p:txBody>
      </p:sp>
      <p:pic>
        <p:nvPicPr>
          <p:cNvPr id="8" name="Picture 7" descr="block1-14-1.png"/>
          <p:cNvPicPr>
            <a:picLocks noChangeAspect="1"/>
          </p:cNvPicPr>
          <p:nvPr/>
        </p:nvPicPr>
        <p:blipFill>
          <a:blip r:embed="rId3"/>
          <a:stretch>
            <a:fillRect/>
          </a:stretch>
        </p:blipFill>
        <p:spPr>
          <a:xfrm>
            <a:off x="11144250" y="6137672"/>
            <a:ext cx="495300" cy="4953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Inside the green box: four types</a:t>
            </a:r>
          </a:p>
        </p:txBody>
      </p:sp>
      <p:sp>
        <p:nvSpPr>
          <p:cNvPr id="4" name="TextBox 3"/>
          <p:cNvSpPr txBox="1"/>
          <p:nvPr/>
        </p:nvSpPr>
        <p:spPr>
          <a:xfrm>
            <a:off x="552450" y="1142050"/>
            <a:ext cx="11087100" cy="1028105"/>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In every full economic evaluation, </a:t>
            </a:r>
            <a:r>
              <a:rPr sz="3000" b="1" i="0">
                <a:solidFill>
                  <a:srgbClr val="10141A"/>
                </a:solidFill>
                <a:latin typeface="Arial"/>
              </a:rPr>
              <a:t>costs are measured in money</a:t>
            </a:r>
            <a:r>
              <a:rPr sz="3000" b="0" i="0">
                <a:solidFill>
                  <a:srgbClr val="10141A"/>
                </a:solidFill>
                <a:latin typeface="Arial"/>
              </a:rPr>
              <a:t>.</a:t>
            </a:r>
          </a:p>
        </p:txBody>
      </p:sp>
      <p:sp>
        <p:nvSpPr>
          <p:cNvPr id="5" name="TextBox 4"/>
          <p:cNvSpPr txBox="1"/>
          <p:nvPr/>
        </p:nvSpPr>
        <p:spPr>
          <a:xfrm>
            <a:off x="552450" y="2360506"/>
            <a:ext cx="11087100" cy="514052"/>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What differs is </a:t>
            </a:r>
            <a:r>
              <a:rPr sz="3000" b="1" i="0">
                <a:solidFill>
                  <a:srgbClr val="10141A"/>
                </a:solidFill>
                <a:latin typeface="Arial"/>
              </a:rPr>
              <a:t>how the consequences are valued</a:t>
            </a:r>
            <a:r>
              <a:rPr sz="3000" b="0" i="0">
                <a:solidFill>
                  <a:srgbClr val="10141A"/>
                </a:solidFill>
                <a:latin typeface="Arial"/>
              </a:rPr>
              <a:t>.</a:t>
            </a:r>
          </a:p>
        </p:txBody>
      </p:sp>
      <p:sp>
        <p:nvSpPr>
          <p:cNvPr id="6" name="Rectangle 5"/>
          <p:cNvSpPr/>
          <p:nvPr/>
        </p:nvSpPr>
        <p:spPr>
          <a:xfrm>
            <a:off x="552450" y="3138636"/>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52450" y="3138636"/>
            <a:ext cx="57150" cy="536674"/>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6189" y="3138976"/>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That one distinction gives you CMA, CEA, CUA and CBA.</a:t>
            </a:r>
          </a:p>
        </p:txBody>
      </p:sp>
      <p:sp>
        <p:nvSpPr>
          <p:cNvPr id="9" name="TextBox 8"/>
          <p:cNvSpPr txBox="1"/>
          <p:nvPr/>
        </p:nvSpPr>
        <p:spPr>
          <a:xfrm>
            <a:off x="552450" y="3838369"/>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If you remember nothing else about the four types, remember that the difference lives entirely on the consequences side.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Cost-minimisation analysis</a:t>
            </a:r>
          </a:p>
        </p:txBody>
      </p:sp>
      <p:sp>
        <p:nvSpPr>
          <p:cNvPr id="4" name="TextBox 3"/>
          <p:cNvSpPr txBox="1"/>
          <p:nvPr/>
        </p:nvSpPr>
        <p:spPr>
          <a:xfrm>
            <a:off x="552450" y="1142050"/>
            <a:ext cx="11087100" cy="1491704"/>
          </a:xfrm>
          <a:prstGeom prst="rect">
            <a:avLst/>
          </a:prstGeom>
          <a:noFill/>
        </p:spPr>
        <p:txBody>
          <a:bodyPr wrap="square" lIns="0" rIns="0" tIns="0" bIns="0">
            <a:spAutoFit/>
          </a:bodyPr>
          <a:lstStyle/>
          <a:p>
            <a:pPr algn="l">
              <a:lnSpc>
                <a:spcPct val="116700"/>
              </a:lnSpc>
              <a:spcAft>
                <a:spcPts val="400"/>
              </a:spcAft>
              <a:buNone/>
            </a:pPr>
            <a:r>
              <a:rPr sz="2800" b="1" i="0">
                <a:solidFill>
                  <a:srgbClr val="10141A"/>
                </a:solidFill>
                <a:latin typeface="Arial"/>
              </a:rPr>
              <a:t>Consequences valued as:</a:t>
            </a:r>
            <a:r>
              <a:rPr sz="2800" b="0" i="0">
                <a:solidFill>
                  <a:srgbClr val="10141A"/>
                </a:solidFill>
                <a:latin typeface="Arial"/>
              </a:rPr>
              <a:t> nothing. They are shown to be equivalent, then set aside.</a:t>
            </a:r>
          </a:p>
          <a:p>
            <a:pPr algn="l">
              <a:lnSpc>
                <a:spcPct val="116700"/>
              </a:lnSpc>
              <a:spcAft>
                <a:spcPts val="400"/>
              </a:spcAft>
              <a:buNone/>
            </a:pPr>
            <a:r>
              <a:rPr sz="2800" b="1" i="0">
                <a:solidFill>
                  <a:srgbClr val="10141A"/>
                </a:solidFill>
                <a:latin typeface="Arial"/>
              </a:rPr>
              <a:t>The output:</a:t>
            </a:r>
            <a:r>
              <a:rPr sz="2800" b="0" i="0">
                <a:solidFill>
                  <a:srgbClr val="10141A"/>
                </a:solidFill>
                <a:latin typeface="Arial"/>
              </a:rPr>
              <a:t> which option costs less.</a:t>
            </a:r>
          </a:p>
        </p:txBody>
      </p:sp>
      <p:sp>
        <p:nvSpPr>
          <p:cNvPr id="5" name="Rectangle 4"/>
          <p:cNvSpPr/>
          <p:nvPr/>
        </p:nvSpPr>
        <p:spPr>
          <a:xfrm>
            <a:off x="552450" y="2831306"/>
            <a:ext cx="11087100" cy="1902023"/>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831306"/>
            <a:ext cx="38100" cy="1902023"/>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03672" y="2980673"/>
            <a:ext cx="10613231" cy="1563291"/>
          </a:xfrm>
          <a:prstGeom prst="rect">
            <a:avLst/>
          </a:prstGeom>
          <a:noFill/>
        </p:spPr>
        <p:txBody>
          <a:bodyPr wrap="square" lIns="0" rIns="0" tIns="0" bIns="0">
            <a:spAutoFit/>
          </a:bodyPr>
          <a:lstStyle/>
          <a:p>
            <a:pPr algn="l">
              <a:lnSpc>
                <a:spcPct val="116700"/>
              </a:lnSpc>
              <a:spcAft>
                <a:spcPts val="0"/>
              </a:spcAft>
              <a:buNone/>
            </a:pPr>
            <a:r>
              <a:rPr sz="2200" b="1" i="0">
                <a:solidFill>
                  <a:srgbClr val="10141A"/>
                </a:solidFill>
                <a:latin typeface="Arial"/>
              </a:rPr>
              <a:t>Published example.</a:t>
            </a:r>
            <a:r>
              <a:rPr sz="2200" b="0" i="0">
                <a:solidFill>
                  <a:srgbClr val="10141A"/>
                </a:solidFill>
                <a:latin typeface="Arial"/>
              </a:rPr>
              <a:t> Ready-made versus custom-made spectacles for school children in India. A non-inferiority trial first established that spectacle wear was equivalent, so the economic analysis reduced to a cost comparison. Cost per child needing spectacles fell from </a:t>
            </a:r>
            <a:r>
              <a:rPr sz="2200" b="1" i="0">
                <a:solidFill>
                  <a:srgbClr val="10141A"/>
                </a:solidFill>
                <a:latin typeface="Arial"/>
              </a:rPr>
              <a:t>US$26.91 to US$11.15</a:t>
            </a:r>
            <a:r>
              <a:rPr sz="2200" b="0" i="0">
                <a:solidFill>
                  <a:srgbClr val="10141A"/>
                </a:solidFill>
                <a:latin typeface="Arial"/>
              </a:rPr>
              <a:t>, a saving of 58.6%.</a:t>
            </a:r>
          </a:p>
        </p:txBody>
      </p:sp>
      <p:sp>
        <p:nvSpPr>
          <p:cNvPr id="8" name="Rectangle 7"/>
          <p:cNvSpPr/>
          <p:nvPr/>
        </p:nvSpPr>
        <p:spPr>
          <a:xfrm>
            <a:off x="552450" y="4895999"/>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52450" y="4895999"/>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6189" y="4896339"/>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Only legitimate if equivalence was demonstrated, not assumed.</a:t>
            </a:r>
          </a:p>
        </p:txBody>
      </p:sp>
      <p:sp>
        <p:nvSpPr>
          <p:cNvPr id="11" name="Rectangle 10"/>
          <p:cNvSpPr/>
          <p:nvPr/>
        </p:nvSpPr>
        <p:spPr>
          <a:xfrm>
            <a:off x="552450" y="6111925"/>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52450" y="6180745"/>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Minakaran et al., </a:t>
            </a:r>
            <a:r>
              <a:rPr sz="1400" b="0" i="1">
                <a:solidFill>
                  <a:srgbClr val="75808D"/>
                </a:solidFill>
                <a:latin typeface="Arial"/>
              </a:rPr>
              <a:t>Ophthalmic Epidemiology</a:t>
            </a:r>
            <a:r>
              <a:rPr sz="1400" b="0" i="0">
                <a:solidFill>
                  <a:srgbClr val="75808D"/>
                </a:solidFill>
                <a:latin typeface="Arial"/>
              </a:rPr>
              <a:t>, 2021.</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Cost-effectiveness analysis</a:t>
            </a:r>
          </a:p>
        </p:txBody>
      </p:sp>
      <p:sp>
        <p:nvSpPr>
          <p:cNvPr id="4" name="TextBox 3"/>
          <p:cNvSpPr txBox="1"/>
          <p:nvPr/>
        </p:nvSpPr>
        <p:spPr>
          <a:xfrm>
            <a:off x="552450" y="1142050"/>
            <a:ext cx="11087100" cy="1491704"/>
          </a:xfrm>
          <a:prstGeom prst="rect">
            <a:avLst/>
          </a:prstGeom>
          <a:noFill/>
        </p:spPr>
        <p:txBody>
          <a:bodyPr wrap="square" lIns="0" rIns="0" tIns="0" bIns="0">
            <a:spAutoFit/>
          </a:bodyPr>
          <a:lstStyle/>
          <a:p>
            <a:pPr algn="l">
              <a:lnSpc>
                <a:spcPct val="116700"/>
              </a:lnSpc>
              <a:spcAft>
                <a:spcPts val="400"/>
              </a:spcAft>
              <a:buNone/>
            </a:pPr>
            <a:r>
              <a:rPr sz="2800" b="1" i="0">
                <a:solidFill>
                  <a:srgbClr val="10141A"/>
                </a:solidFill>
                <a:latin typeface="Arial"/>
              </a:rPr>
              <a:t>Consequences valued as:</a:t>
            </a:r>
            <a:r>
              <a:rPr sz="2800" b="0" i="0">
                <a:solidFill>
                  <a:srgbClr val="10141A"/>
                </a:solidFill>
                <a:latin typeface="Arial"/>
              </a:rPr>
              <a:t> one natural unit. Deaths averted, cases detected, life-years gained.</a:t>
            </a:r>
          </a:p>
          <a:p>
            <a:pPr algn="l">
              <a:lnSpc>
                <a:spcPct val="116700"/>
              </a:lnSpc>
              <a:spcAft>
                <a:spcPts val="400"/>
              </a:spcAft>
              <a:buNone/>
            </a:pPr>
            <a:r>
              <a:rPr sz="2800" b="1" i="0">
                <a:solidFill>
                  <a:srgbClr val="10141A"/>
                </a:solidFill>
                <a:latin typeface="Arial"/>
              </a:rPr>
              <a:t>The output:</a:t>
            </a:r>
            <a:r>
              <a:rPr sz="2800" b="0" i="0">
                <a:solidFill>
                  <a:srgbClr val="10141A"/>
                </a:solidFill>
                <a:latin typeface="Arial"/>
              </a:rPr>
              <a:t> cost per unit of effect.</a:t>
            </a:r>
          </a:p>
        </p:txBody>
      </p:sp>
      <p:sp>
        <p:nvSpPr>
          <p:cNvPr id="5" name="Rectangle 4"/>
          <p:cNvSpPr/>
          <p:nvPr/>
        </p:nvSpPr>
        <p:spPr>
          <a:xfrm>
            <a:off x="552450" y="2831306"/>
            <a:ext cx="11087100" cy="1902023"/>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831306"/>
            <a:ext cx="38100" cy="1902023"/>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03672" y="2980673"/>
            <a:ext cx="10613231" cy="1563291"/>
          </a:xfrm>
          <a:prstGeom prst="rect">
            <a:avLst/>
          </a:prstGeom>
          <a:noFill/>
        </p:spPr>
        <p:txBody>
          <a:bodyPr wrap="square" lIns="0" rIns="0" tIns="0" bIns="0">
            <a:spAutoFit/>
          </a:bodyPr>
          <a:lstStyle/>
          <a:p>
            <a:pPr algn="l">
              <a:lnSpc>
                <a:spcPct val="116700"/>
              </a:lnSpc>
              <a:spcAft>
                <a:spcPts val="0"/>
              </a:spcAft>
              <a:buNone/>
            </a:pPr>
            <a:r>
              <a:rPr sz="2200" b="1" i="0">
                <a:solidFill>
                  <a:srgbClr val="10141A"/>
                </a:solidFill>
                <a:latin typeface="Arial"/>
              </a:rPr>
              <a:t>Published example.</a:t>
            </a:r>
            <a:r>
              <a:rPr sz="2200" b="0" i="0">
                <a:solidFill>
                  <a:srgbClr val="10141A"/>
                </a:solidFill>
                <a:latin typeface="Arial"/>
              </a:rPr>
              <a:t> A national rotavirus vaccination programme for India. At US$1.00 per dose it would cost US$49.8 million and prevent about </a:t>
            </a:r>
            <a:r>
              <a:rPr sz="2200" b="1" i="0">
                <a:solidFill>
                  <a:srgbClr val="10141A"/>
                </a:solidFill>
                <a:latin typeface="Arial"/>
              </a:rPr>
              <a:t>44,000 deaths a year</a:t>
            </a:r>
            <a:r>
              <a:rPr sz="2200" b="0" i="0">
                <a:solidFill>
                  <a:srgbClr val="10141A"/>
                </a:solidFill>
                <a:latin typeface="Arial"/>
              </a:rPr>
              <a:t>, at </a:t>
            </a:r>
            <a:r>
              <a:rPr sz="2200" b="1" i="0">
                <a:solidFill>
                  <a:srgbClr val="10141A"/>
                </a:solidFill>
                <a:latin typeface="Arial"/>
              </a:rPr>
              <a:t>US$662.94 per life saved</a:t>
            </a:r>
            <a:r>
              <a:rPr sz="2200" b="0" i="0">
                <a:solidFill>
                  <a:srgbClr val="10141A"/>
                </a:solidFill>
                <a:latin typeface="Arial"/>
              </a:rPr>
              <a:t>. At the GAVI price of $0.15 a dose it was cost-saving.</a:t>
            </a:r>
          </a:p>
        </p:txBody>
      </p:sp>
      <p:sp>
        <p:nvSpPr>
          <p:cNvPr id="8" name="Rectangle 7"/>
          <p:cNvSpPr/>
          <p:nvPr/>
        </p:nvSpPr>
        <p:spPr>
          <a:xfrm>
            <a:off x="552450" y="4895999"/>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52450" y="4895999"/>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6189" y="4896339"/>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You can only compare programmes that share the same outcome unit.</a:t>
            </a:r>
          </a:p>
        </p:txBody>
      </p:sp>
      <p:sp>
        <p:nvSpPr>
          <p:cNvPr id="11" name="Rectangle 10"/>
          <p:cNvSpPr/>
          <p:nvPr/>
        </p:nvSpPr>
        <p:spPr>
          <a:xfrm>
            <a:off x="552450" y="6111925"/>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52450" y="6180745"/>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Esposito et al., </a:t>
            </a:r>
            <a:r>
              <a:rPr sz="1400" b="0" i="1">
                <a:solidFill>
                  <a:srgbClr val="75808D"/>
                </a:solidFill>
                <a:latin typeface="Arial"/>
              </a:rPr>
              <a:t>Clinical Infectious Diseases</a:t>
            </a:r>
            <a:r>
              <a:rPr sz="1400" b="0" i="0">
                <a:solidFill>
                  <a:srgbClr val="75808D"/>
                </a:solidFill>
                <a:latin typeface="Arial"/>
              </a:rPr>
              <a:t>, 2011.</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Cost-utility analysis</a:t>
            </a:r>
          </a:p>
        </p:txBody>
      </p:sp>
      <p:sp>
        <p:nvSpPr>
          <p:cNvPr id="4" name="TextBox 3"/>
          <p:cNvSpPr txBox="1"/>
          <p:nvPr/>
        </p:nvSpPr>
        <p:spPr>
          <a:xfrm>
            <a:off x="552450" y="1142050"/>
            <a:ext cx="11087100" cy="1491704"/>
          </a:xfrm>
          <a:prstGeom prst="rect">
            <a:avLst/>
          </a:prstGeom>
          <a:noFill/>
        </p:spPr>
        <p:txBody>
          <a:bodyPr wrap="square" lIns="0" rIns="0" tIns="0" bIns="0">
            <a:spAutoFit/>
          </a:bodyPr>
          <a:lstStyle/>
          <a:p>
            <a:pPr algn="l">
              <a:lnSpc>
                <a:spcPct val="116700"/>
              </a:lnSpc>
              <a:spcAft>
                <a:spcPts val="400"/>
              </a:spcAft>
              <a:buNone/>
            </a:pPr>
            <a:r>
              <a:rPr sz="2800" b="1" i="0">
                <a:solidFill>
                  <a:srgbClr val="10141A"/>
                </a:solidFill>
                <a:latin typeface="Arial"/>
              </a:rPr>
              <a:t>Consequences valued as:</a:t>
            </a:r>
            <a:r>
              <a:rPr sz="2800" b="0" i="0">
                <a:solidFill>
                  <a:srgbClr val="10141A"/>
                </a:solidFill>
                <a:latin typeface="Arial"/>
              </a:rPr>
              <a:t> a generic, preference-weighted measure. The </a:t>
            </a:r>
            <a:r>
              <a:rPr sz="2800" b="1" i="0">
                <a:solidFill>
                  <a:srgbClr val="10141A"/>
                </a:solidFill>
                <a:latin typeface="Arial"/>
              </a:rPr>
              <a:t>QALY</a:t>
            </a:r>
            <a:r>
              <a:rPr sz="2800" b="0" i="0">
                <a:solidFill>
                  <a:srgbClr val="10141A"/>
                </a:solidFill>
                <a:latin typeface="Arial"/>
              </a:rPr>
              <a:t>, or in much LMIC work the DALY.</a:t>
            </a:r>
          </a:p>
          <a:p>
            <a:pPr algn="l">
              <a:lnSpc>
                <a:spcPct val="116700"/>
              </a:lnSpc>
              <a:spcAft>
                <a:spcPts val="400"/>
              </a:spcAft>
              <a:buNone/>
            </a:pPr>
            <a:r>
              <a:rPr sz="2800" b="1" i="0">
                <a:solidFill>
                  <a:srgbClr val="10141A"/>
                </a:solidFill>
                <a:latin typeface="Arial"/>
              </a:rPr>
              <a:t>The output:</a:t>
            </a:r>
            <a:r>
              <a:rPr sz="2800" b="0" i="0">
                <a:solidFill>
                  <a:srgbClr val="10141A"/>
                </a:solidFill>
                <a:latin typeface="Arial"/>
              </a:rPr>
              <a:t> cost per QALY gained.</a:t>
            </a:r>
          </a:p>
        </p:txBody>
      </p:sp>
      <p:sp>
        <p:nvSpPr>
          <p:cNvPr id="5" name="Rectangle 4"/>
          <p:cNvSpPr/>
          <p:nvPr/>
        </p:nvSpPr>
        <p:spPr>
          <a:xfrm>
            <a:off x="552450" y="2831306"/>
            <a:ext cx="11087100" cy="1902023"/>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831306"/>
            <a:ext cx="38100" cy="1902023"/>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03672" y="2980673"/>
            <a:ext cx="10613231" cy="1563291"/>
          </a:xfrm>
          <a:prstGeom prst="rect">
            <a:avLst/>
          </a:prstGeom>
          <a:noFill/>
        </p:spPr>
        <p:txBody>
          <a:bodyPr wrap="square" lIns="0" rIns="0" tIns="0" bIns="0">
            <a:spAutoFit/>
          </a:bodyPr>
          <a:lstStyle/>
          <a:p>
            <a:pPr algn="l">
              <a:lnSpc>
                <a:spcPct val="116700"/>
              </a:lnSpc>
              <a:spcAft>
                <a:spcPts val="0"/>
              </a:spcAft>
              <a:buNone/>
            </a:pPr>
            <a:r>
              <a:rPr sz="2200" b="1" i="0">
                <a:solidFill>
                  <a:srgbClr val="10141A"/>
                </a:solidFill>
                <a:latin typeface="Arial"/>
              </a:rPr>
              <a:t>Published example.</a:t>
            </a:r>
            <a:r>
              <a:rPr sz="2200" b="0" i="0">
                <a:solidFill>
                  <a:srgbClr val="10141A"/>
                </a:solidFill>
                <a:latin typeface="Arial"/>
              </a:rPr>
              <a:t> A Markov model from a societal perspective over a lifetime, comparing screening strategies and HPV vaccination for India. Screening with </a:t>
            </a:r>
            <a:r>
              <a:rPr sz="2200" b="1" i="0">
                <a:solidFill>
                  <a:srgbClr val="10141A"/>
                </a:solidFill>
                <a:latin typeface="Arial"/>
              </a:rPr>
              <a:t>VIA every 5 years: ₹54,881 per QALY gained</a:t>
            </a:r>
            <a:r>
              <a:rPr sz="2200" b="0" i="0">
                <a:solidFill>
                  <a:srgbClr val="10141A"/>
                </a:solidFill>
                <a:latin typeface="Arial"/>
              </a:rPr>
              <a:t>. HPV vaccination, alone or with later screening: </a:t>
            </a:r>
            <a:r>
              <a:rPr sz="2200" b="1" i="0">
                <a:solidFill>
                  <a:srgbClr val="10141A"/>
                </a:solidFill>
                <a:latin typeface="Arial"/>
              </a:rPr>
              <a:t>₹5,693 to ₹31,511 per QALY gained</a:t>
            </a:r>
            <a:r>
              <a:rPr sz="2200" b="0" i="0">
                <a:solidFill>
                  <a:srgbClr val="10141A"/>
                </a:solidFill>
                <a:latin typeface="Arial"/>
              </a:rPr>
              <a:t>.</a:t>
            </a:r>
          </a:p>
        </p:txBody>
      </p:sp>
      <p:sp>
        <p:nvSpPr>
          <p:cNvPr id="8" name="Rectangle 7"/>
          <p:cNvSpPr/>
          <p:nvPr/>
        </p:nvSpPr>
        <p:spPr>
          <a:xfrm>
            <a:off x="552450" y="4895999"/>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52450" y="4895999"/>
            <a:ext cx="57150" cy="1032867"/>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6189" y="4896339"/>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A generic unit makes a cancer programme and a cardiac programme comparable.</a:t>
            </a:r>
          </a:p>
        </p:txBody>
      </p:sp>
      <p:sp>
        <p:nvSpPr>
          <p:cNvPr id="11" name="Rectangle 10"/>
          <p:cNvSpPr/>
          <p:nvPr/>
        </p:nvSpPr>
        <p:spPr>
          <a:xfrm>
            <a:off x="552450" y="6111925"/>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52450" y="6180745"/>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Chauhan, Prinja et al., </a:t>
            </a:r>
            <a:r>
              <a:rPr sz="1400" b="0" i="1">
                <a:solidFill>
                  <a:srgbClr val="75808D"/>
                </a:solidFill>
                <a:latin typeface="Arial"/>
              </a:rPr>
              <a:t>PLoS One</a:t>
            </a:r>
            <a:r>
              <a:rPr sz="1400" b="0" i="0">
                <a:solidFill>
                  <a:srgbClr val="75808D"/>
                </a:solidFill>
                <a:latin typeface="Arial"/>
              </a:rPr>
              <a:t>, 2020.</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Cost-benefit analysis</a:t>
            </a:r>
          </a:p>
        </p:txBody>
      </p:sp>
      <p:sp>
        <p:nvSpPr>
          <p:cNvPr id="4" name="TextBox 3"/>
          <p:cNvSpPr txBox="1"/>
          <p:nvPr/>
        </p:nvSpPr>
        <p:spPr>
          <a:xfrm>
            <a:off x="552450" y="1142050"/>
            <a:ext cx="11087100" cy="1491704"/>
          </a:xfrm>
          <a:prstGeom prst="rect">
            <a:avLst/>
          </a:prstGeom>
          <a:noFill/>
        </p:spPr>
        <p:txBody>
          <a:bodyPr wrap="square" lIns="0" rIns="0" tIns="0" bIns="0">
            <a:spAutoFit/>
          </a:bodyPr>
          <a:lstStyle/>
          <a:p>
            <a:pPr algn="l">
              <a:lnSpc>
                <a:spcPct val="116700"/>
              </a:lnSpc>
              <a:spcAft>
                <a:spcPts val="400"/>
              </a:spcAft>
              <a:buNone/>
            </a:pPr>
            <a:r>
              <a:rPr sz="2800" b="1" i="0">
                <a:solidFill>
                  <a:srgbClr val="10141A"/>
                </a:solidFill>
                <a:latin typeface="Arial"/>
              </a:rPr>
              <a:t>Consequences valued as:</a:t>
            </a:r>
            <a:r>
              <a:rPr sz="2800" b="0" i="0">
                <a:solidFill>
                  <a:srgbClr val="10141A"/>
                </a:solidFill>
                <a:latin typeface="Arial"/>
              </a:rPr>
              <a:t> money, through willingness to pay or lost production.</a:t>
            </a:r>
          </a:p>
          <a:p>
            <a:pPr algn="l">
              <a:lnSpc>
                <a:spcPct val="116700"/>
              </a:lnSpc>
              <a:spcAft>
                <a:spcPts val="400"/>
              </a:spcAft>
              <a:buNone/>
            </a:pPr>
            <a:r>
              <a:rPr sz="2800" b="1" i="0">
                <a:solidFill>
                  <a:srgbClr val="10141A"/>
                </a:solidFill>
                <a:latin typeface="Arial"/>
              </a:rPr>
              <a:t>The output:</a:t>
            </a:r>
            <a:r>
              <a:rPr sz="2800" b="0" i="0">
                <a:solidFill>
                  <a:srgbClr val="10141A"/>
                </a:solidFill>
                <a:latin typeface="Arial"/>
              </a:rPr>
              <a:t> net benefit in rupees, or a benefit-to-cost ratio.</a:t>
            </a:r>
          </a:p>
        </p:txBody>
      </p:sp>
      <p:sp>
        <p:nvSpPr>
          <p:cNvPr id="5" name="Rectangle 4"/>
          <p:cNvSpPr/>
          <p:nvPr/>
        </p:nvSpPr>
        <p:spPr>
          <a:xfrm>
            <a:off x="552450" y="2831306"/>
            <a:ext cx="11087100" cy="1902023"/>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831306"/>
            <a:ext cx="38100" cy="1902023"/>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03672" y="2980673"/>
            <a:ext cx="10613231" cy="1563291"/>
          </a:xfrm>
          <a:prstGeom prst="rect">
            <a:avLst/>
          </a:prstGeom>
          <a:noFill/>
        </p:spPr>
        <p:txBody>
          <a:bodyPr wrap="square" lIns="0" rIns="0" tIns="0" bIns="0">
            <a:spAutoFit/>
          </a:bodyPr>
          <a:lstStyle/>
          <a:p>
            <a:pPr algn="l">
              <a:lnSpc>
                <a:spcPct val="116700"/>
              </a:lnSpc>
              <a:spcAft>
                <a:spcPts val="0"/>
              </a:spcAft>
              <a:buNone/>
            </a:pPr>
            <a:r>
              <a:rPr sz="2200" b="1" i="0">
                <a:solidFill>
                  <a:srgbClr val="10141A"/>
                </a:solidFill>
                <a:latin typeface="Arial"/>
              </a:rPr>
              <a:t>Why you will read very few of these in health.</a:t>
            </a:r>
            <a:r>
              <a:rPr sz="2200" b="0" i="0">
                <a:solidFill>
                  <a:srgbClr val="10141A"/>
                </a:solidFill>
                <a:latin typeface="Arial"/>
              </a:rPr>
              <a:t> Valuing a life-year in rupees is technically demanding and ethically contested, and most health ministries do not want their decisions framed that way. CBA remains standard in transport, environment and infrastructure.</a:t>
            </a:r>
          </a:p>
        </p:txBody>
      </p:sp>
      <p:sp>
        <p:nvSpPr>
          <p:cNvPr id="8" name="Rectangle 7"/>
          <p:cNvSpPr/>
          <p:nvPr/>
        </p:nvSpPr>
        <p:spPr>
          <a:xfrm>
            <a:off x="552450" y="4895999"/>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52450" y="4895999"/>
            <a:ext cx="57150" cy="1032867"/>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6189" y="4896339"/>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Its unique strength: it can compare a hospital with a road.</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The four types, side by side</a:t>
            </a:r>
          </a:p>
        </p:txBody>
      </p:sp>
      <p:graphicFrame>
        <p:nvGraphicFramePr>
          <p:cNvPr id="4" name="Table 3"/>
          <p:cNvGraphicFramePr>
            <a:graphicFrameLocks noGrp="1"/>
          </p:cNvGraphicFramePr>
          <p:nvPr/>
        </p:nvGraphicFramePr>
        <p:xfrm>
          <a:off x="552450" y="1162050"/>
          <a:ext cx="11087101" cy="2720429"/>
        </p:xfrm>
        <a:graphic>
          <a:graphicData uri="http://schemas.openxmlformats.org/drawingml/2006/table">
            <a:tbl>
              <a:tblPr firstRow="1">
                <a:tableStyleId>{5C22544A-7EE6-4342-B048-85BDC9FD1C3A}</a:tableStyleId>
              </a:tblPr>
              <a:tblGrid>
                <a:gridCol w="1001316"/>
                <a:gridCol w="3702844"/>
                <a:gridCol w="2900958"/>
                <a:gridCol w="3481983"/>
              </a:tblGrid>
              <a:tr h="544085">
                <a:tc>
                  <a:txBody>
                    <a:bodyPr wrap="square"/>
                    <a:lstStyle/>
                    <a:p>
                      <a:pPr algn="l">
                        <a:lnSpc>
                          <a:spcPct val="104000"/>
                        </a:lnSpc>
                      </a:pPr>
                      <a:r>
                        <a:rPr sz="2100" b="1" i="0">
                          <a:solidFill>
                            <a:srgbClr val="FFFFFF"/>
                          </a:solidFill>
                          <a:latin typeface="Arial"/>
                        </a:rPr>
                        <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Consequences valued as</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Result</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Compares across</a:t>
                      </a:r>
                    </a:p>
                  </a:txBody>
                  <a:tcPr marL="60000" marR="60000" marT="35000" marB="35000" anchor="t">
                    <a:solidFill>
                      <a:srgbClr val="162A6C"/>
                    </a:solidFill>
                  </a:tcPr>
                </a:tc>
              </a:tr>
              <a:tr h="544085">
                <a:tc>
                  <a:txBody>
                    <a:bodyPr wrap="square"/>
                    <a:lstStyle/>
                    <a:p>
                      <a:pPr algn="l">
                        <a:lnSpc>
                          <a:spcPct val="104000"/>
                        </a:lnSpc>
                      </a:pPr>
                      <a:r>
                        <a:rPr sz="2100" b="1" i="0">
                          <a:solidFill>
                            <a:srgbClr val="10141A"/>
                          </a:solidFill>
                          <a:latin typeface="Arial"/>
                        </a:rPr>
                        <a:t>CMA</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equivalent, set aside</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which is cheaper</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identical outcomes only</a:t>
                      </a:r>
                    </a:p>
                  </a:txBody>
                  <a:tcPr marL="60000" marR="60000" marT="35000" marB="35000" anchor="t">
                    <a:solidFill>
                      <a:srgbClr val="F4F6F9"/>
                    </a:solidFill>
                  </a:tcPr>
                </a:tc>
              </a:tr>
              <a:tr h="544085">
                <a:tc>
                  <a:txBody>
                    <a:bodyPr wrap="square"/>
                    <a:lstStyle/>
                    <a:p>
                      <a:pPr algn="l">
                        <a:lnSpc>
                          <a:spcPct val="104000"/>
                        </a:lnSpc>
                      </a:pPr>
                      <a:r>
                        <a:rPr sz="2100" b="1" i="0">
                          <a:solidFill>
                            <a:srgbClr val="10141A"/>
                          </a:solidFill>
                          <a:latin typeface="Arial"/>
                        </a:rPr>
                        <a:t>CEA</a:t>
                      </a:r>
                    </a:p>
                  </a:txBody>
                  <a:tcPr marL="60000" marR="60000" marT="35000" marB="35000" anchor="t">
                    <a:noFill/>
                  </a:tcPr>
                </a:tc>
                <a:tc>
                  <a:txBody>
                    <a:bodyPr wrap="square"/>
                    <a:lstStyle/>
                    <a:p>
                      <a:pPr algn="l">
                        <a:lnSpc>
                          <a:spcPct val="104000"/>
                        </a:lnSpc>
                      </a:pPr>
                      <a:r>
                        <a:rPr sz="2100" b="0" i="0">
                          <a:solidFill>
                            <a:srgbClr val="10141A"/>
                          </a:solidFill>
                          <a:latin typeface="Arial"/>
                        </a:rPr>
                        <a:t>one natural unit</a:t>
                      </a:r>
                    </a:p>
                  </a:txBody>
                  <a:tcPr marL="60000" marR="60000" marT="35000" marB="35000" anchor="t">
                    <a:noFill/>
                  </a:tcPr>
                </a:tc>
                <a:tc>
                  <a:txBody>
                    <a:bodyPr wrap="square"/>
                    <a:lstStyle/>
                    <a:p>
                      <a:pPr algn="l">
                        <a:lnSpc>
                          <a:spcPct val="104000"/>
                        </a:lnSpc>
                      </a:pPr>
                      <a:r>
                        <a:rPr sz="2100" b="0" i="0">
                          <a:solidFill>
                            <a:srgbClr val="10141A"/>
                          </a:solidFill>
                          <a:latin typeface="Arial"/>
                        </a:rPr>
                        <a:t>₹ per unit of effect</a:t>
                      </a:r>
                    </a:p>
                  </a:txBody>
                  <a:tcPr marL="60000" marR="60000" marT="35000" marB="35000" anchor="t">
                    <a:noFill/>
                  </a:tcPr>
                </a:tc>
                <a:tc>
                  <a:txBody>
                    <a:bodyPr wrap="square"/>
                    <a:lstStyle/>
                    <a:p>
                      <a:pPr algn="l">
                        <a:lnSpc>
                          <a:spcPct val="104000"/>
                        </a:lnSpc>
                      </a:pPr>
                      <a:r>
                        <a:rPr sz="2100" b="0" i="0">
                          <a:solidFill>
                            <a:srgbClr val="10141A"/>
                          </a:solidFill>
                          <a:latin typeface="Arial"/>
                        </a:rPr>
                        <a:t>the same outcome unit</a:t>
                      </a:r>
                    </a:p>
                  </a:txBody>
                  <a:tcPr marL="60000" marR="60000" marT="35000" marB="35000" anchor="t">
                    <a:noFill/>
                  </a:tcPr>
                </a:tc>
              </a:tr>
              <a:tr h="544085">
                <a:tc>
                  <a:txBody>
                    <a:bodyPr wrap="square"/>
                    <a:lstStyle/>
                    <a:p>
                      <a:pPr algn="l">
                        <a:lnSpc>
                          <a:spcPct val="104000"/>
                        </a:lnSpc>
                      </a:pPr>
                      <a:r>
                        <a:rPr sz="2100" b="1" i="0">
                          <a:solidFill>
                            <a:srgbClr val="10141A"/>
                          </a:solidFill>
                          <a:latin typeface="Arial"/>
                        </a:rPr>
                        <a:t>CUA</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QALYs or DALYs</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 per QALY gained</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any health programme</a:t>
                      </a:r>
                    </a:p>
                  </a:txBody>
                  <a:tcPr marL="60000" marR="60000" marT="35000" marB="35000" anchor="t">
                    <a:solidFill>
                      <a:srgbClr val="F4F6F9"/>
                    </a:solidFill>
                  </a:tcPr>
                </a:tc>
              </a:tr>
              <a:tr h="544089">
                <a:tc>
                  <a:txBody>
                    <a:bodyPr wrap="square"/>
                    <a:lstStyle/>
                    <a:p>
                      <a:pPr algn="l">
                        <a:lnSpc>
                          <a:spcPct val="104000"/>
                        </a:lnSpc>
                      </a:pPr>
                      <a:r>
                        <a:rPr sz="2100" b="1" i="0">
                          <a:solidFill>
                            <a:srgbClr val="10141A"/>
                          </a:solidFill>
                          <a:latin typeface="Arial"/>
                        </a:rPr>
                        <a:t>CBA</a:t>
                      </a:r>
                    </a:p>
                  </a:txBody>
                  <a:tcPr marL="60000" marR="60000" marT="35000" marB="35000" anchor="t">
                    <a:noFill/>
                  </a:tcPr>
                </a:tc>
                <a:tc>
                  <a:txBody>
                    <a:bodyPr wrap="square"/>
                    <a:lstStyle/>
                    <a:p>
                      <a:pPr algn="l">
                        <a:lnSpc>
                          <a:spcPct val="104000"/>
                        </a:lnSpc>
                      </a:pPr>
                      <a:r>
                        <a:rPr sz="2100" b="0" i="0">
                          <a:solidFill>
                            <a:srgbClr val="10141A"/>
                          </a:solidFill>
                          <a:latin typeface="Arial"/>
                        </a:rPr>
                        <a:t>money</a:t>
                      </a:r>
                    </a:p>
                  </a:txBody>
                  <a:tcPr marL="60000" marR="60000" marT="35000" marB="35000" anchor="t">
                    <a:noFill/>
                  </a:tcPr>
                </a:tc>
                <a:tc>
                  <a:txBody>
                    <a:bodyPr wrap="square"/>
                    <a:lstStyle/>
                    <a:p>
                      <a:pPr algn="l">
                        <a:lnSpc>
                          <a:spcPct val="104000"/>
                        </a:lnSpc>
                      </a:pPr>
                      <a:r>
                        <a:rPr sz="2100" b="0" i="0">
                          <a:solidFill>
                            <a:srgbClr val="10141A"/>
                          </a:solidFill>
                          <a:latin typeface="Arial"/>
                        </a:rPr>
                        <a:t>net benefit in ₹</a:t>
                      </a:r>
                    </a:p>
                  </a:txBody>
                  <a:tcPr marL="60000" marR="60000" marT="35000" marB="35000" anchor="t">
                    <a:noFill/>
                  </a:tcPr>
                </a:tc>
                <a:tc>
                  <a:txBody>
                    <a:bodyPr wrap="square"/>
                    <a:lstStyle/>
                    <a:p>
                      <a:pPr algn="l">
                        <a:lnSpc>
                          <a:spcPct val="104000"/>
                        </a:lnSpc>
                      </a:pPr>
                      <a:r>
                        <a:rPr sz="2100" b="0" i="0">
                          <a:solidFill>
                            <a:srgbClr val="10141A"/>
                          </a:solidFill>
                          <a:latin typeface="Arial"/>
                        </a:rPr>
                        <a:t>anything at all</a:t>
                      </a:r>
                    </a:p>
                  </a:txBody>
                  <a:tcPr marL="60000" marR="60000" marT="35000" marB="35000" anchor="t">
                    <a:noFill/>
                  </a:tcPr>
                </a:tc>
              </a:tr>
            </a:tbl>
          </a:graphicData>
        </a:graphic>
      </p:graphicFrame>
      <p:sp>
        <p:nvSpPr>
          <p:cNvPr id="5" name="Rectangle 4"/>
          <p:cNvSpPr/>
          <p:nvPr/>
        </p:nvSpPr>
        <p:spPr>
          <a:xfrm>
            <a:off x="552450" y="4045148"/>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4045148"/>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4045488"/>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Read down the second column. That column is the classification.</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That "₹ per unit" column has a name</a:t>
            </a:r>
          </a:p>
        </p:txBody>
      </p:sp>
      <p:pic>
        <p:nvPicPr>
          <p:cNvPr id="4" name="Picture 3" descr="block1-21-0.png"/>
          <p:cNvPicPr>
            <a:picLocks noChangeAspect="1"/>
          </p:cNvPicPr>
          <p:nvPr/>
        </p:nvPicPr>
        <p:blipFill>
          <a:blip r:embed="rId2"/>
          <a:stretch>
            <a:fillRect/>
          </a:stretch>
        </p:blipFill>
        <p:spPr>
          <a:xfrm>
            <a:off x="552450" y="1162050"/>
            <a:ext cx="11087100" cy="1339155"/>
          </a:xfrm>
          <a:prstGeom prst="rect">
            <a:avLst/>
          </a:prstGeom>
        </p:spPr>
      </p:pic>
      <p:sp>
        <p:nvSpPr>
          <p:cNvPr id="5" name="TextBox 4"/>
          <p:cNvSpPr txBox="1"/>
          <p:nvPr/>
        </p:nvSpPr>
        <p:spPr>
          <a:xfrm>
            <a:off x="552450" y="2570651"/>
            <a:ext cx="11087100" cy="716161"/>
          </a:xfrm>
          <a:prstGeom prst="rect">
            <a:avLst/>
          </a:prstGeom>
          <a:noFill/>
        </p:spPr>
        <p:txBody>
          <a:bodyPr wrap="square" lIns="0" rIns="0" tIns="0" bIns="0">
            <a:spAutoFit/>
          </a:bodyPr>
          <a:lstStyle/>
          <a:p>
            <a:pPr algn="ctr">
              <a:lnSpc>
                <a:spcPct val="116700"/>
              </a:lnSpc>
              <a:spcAft>
                <a:spcPts val="0"/>
              </a:spcAft>
              <a:buNone/>
            </a:pPr>
            <a:r>
              <a:rPr sz="2010" b="0" i="0">
                <a:solidFill>
                  <a:srgbClr val="47525F"/>
                </a:solidFill>
                <a:latin typeface="Arial"/>
              </a:rPr>
              <a:t>The </a:t>
            </a:r>
            <a:r>
              <a:rPr sz="2010" b="1" i="0">
                <a:solidFill>
                  <a:srgbClr val="10141A"/>
                </a:solidFill>
                <a:latin typeface="Arial"/>
              </a:rPr>
              <a:t>incremental cost-effectiveness ratio</a:t>
            </a:r>
            <a:r>
              <a:rPr sz="2010" b="0" i="0">
                <a:solidFill>
                  <a:srgbClr val="47525F"/>
                </a:solidFill>
                <a:latin typeface="Arial"/>
              </a:rPr>
              <a:t>. Extra compared with the next best alternative, not with nothing.</a:t>
            </a:r>
          </a:p>
        </p:txBody>
      </p:sp>
      <p:sp>
        <p:nvSpPr>
          <p:cNvPr id="6" name="Rectangle 5"/>
          <p:cNvSpPr/>
          <p:nvPr/>
        </p:nvSpPr>
        <p:spPr>
          <a:xfrm>
            <a:off x="552450" y="3413373"/>
            <a:ext cx="5463629" cy="1094333"/>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52450" y="3413373"/>
            <a:ext cx="38100" cy="1094333"/>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65620" y="3553250"/>
            <a:ext cx="5037290" cy="934456"/>
          </a:xfrm>
          <a:prstGeom prst="rect">
            <a:avLst/>
          </a:prstGeom>
          <a:noFill/>
        </p:spPr>
        <p:txBody>
          <a:bodyPr wrap="square" lIns="0" rIns="0" tIns="0" bIns="0">
            <a:spAutoFit/>
          </a:bodyPr>
          <a:lstStyle/>
          <a:p>
            <a:pPr algn="l">
              <a:lnSpc>
                <a:spcPct val="83300"/>
              </a:lnSpc>
              <a:spcAft>
                <a:spcPts val="400"/>
              </a:spcAft>
              <a:buNone/>
            </a:pPr>
            <a:r>
              <a:rPr sz="2800" b="1" i="0">
                <a:solidFill>
                  <a:srgbClr val="10141A"/>
                </a:solidFill>
                <a:latin typeface="Arial"/>
              </a:rPr>
              <a:t>US$662.94 per life saved</a:t>
            </a:r>
          </a:p>
          <a:p>
            <a:pPr algn="l">
              <a:lnSpc>
                <a:spcPct val="83300"/>
              </a:lnSpc>
              <a:spcAft>
                <a:spcPts val="400"/>
              </a:spcAft>
              <a:buNone/>
            </a:pPr>
            <a:r>
              <a:rPr sz="2200" b="0" i="0">
                <a:solidFill>
                  <a:srgbClr val="47525F"/>
                </a:solidFill>
                <a:latin typeface="Arial"/>
              </a:rPr>
              <a:t>Rotavirus, two slides ago</a:t>
            </a:r>
          </a:p>
        </p:txBody>
      </p:sp>
      <p:sp>
        <p:nvSpPr>
          <p:cNvPr id="9" name="Rectangle 8"/>
          <p:cNvSpPr/>
          <p:nvPr/>
        </p:nvSpPr>
        <p:spPr>
          <a:xfrm>
            <a:off x="6175921" y="3413373"/>
            <a:ext cx="5463629" cy="1094333"/>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75921" y="3413373"/>
            <a:ext cx="38100" cy="1094333"/>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89090" y="3553250"/>
            <a:ext cx="5037290" cy="934456"/>
          </a:xfrm>
          <a:prstGeom prst="rect">
            <a:avLst/>
          </a:prstGeom>
          <a:noFill/>
        </p:spPr>
        <p:txBody>
          <a:bodyPr wrap="square" lIns="0" rIns="0" tIns="0" bIns="0">
            <a:spAutoFit/>
          </a:bodyPr>
          <a:lstStyle/>
          <a:p>
            <a:pPr algn="l">
              <a:lnSpc>
                <a:spcPct val="83300"/>
              </a:lnSpc>
              <a:spcAft>
                <a:spcPts val="400"/>
              </a:spcAft>
              <a:buNone/>
            </a:pPr>
            <a:r>
              <a:rPr sz="2800" b="1" i="0">
                <a:solidFill>
                  <a:srgbClr val="10141A"/>
                </a:solidFill>
                <a:latin typeface="Arial"/>
              </a:rPr>
              <a:t>₹54,881 per QALY gained</a:t>
            </a:r>
          </a:p>
          <a:p>
            <a:pPr algn="l">
              <a:lnSpc>
                <a:spcPct val="83300"/>
              </a:lnSpc>
              <a:spcAft>
                <a:spcPts val="400"/>
              </a:spcAft>
              <a:buNone/>
            </a:pPr>
            <a:r>
              <a:rPr sz="2200" b="0" i="0">
                <a:solidFill>
                  <a:srgbClr val="47525F"/>
                </a:solidFill>
                <a:latin typeface="Arial"/>
              </a:rPr>
              <a:t>VIA screening, last slide</a:t>
            </a:r>
          </a:p>
        </p:txBody>
      </p:sp>
      <p:sp>
        <p:nvSpPr>
          <p:cNvPr id="12" name="Rectangle 11"/>
          <p:cNvSpPr/>
          <p:nvPr/>
        </p:nvSpPr>
        <p:spPr>
          <a:xfrm>
            <a:off x="552450" y="4649986"/>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52450" y="4649986"/>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6189" y="4650326"/>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An ICER is a statement about </a:t>
            </a:r>
            <a:r>
              <a:rPr sz="3200" b="1" i="1" spc="-32">
                <a:solidFill>
                  <a:srgbClr val="10141A"/>
                </a:solidFill>
                <a:latin typeface="Arial"/>
              </a:rPr>
              <a:t>two</a:t>
            </a:r>
            <a:r>
              <a:rPr sz="3200" b="1" i="0" spc="-32">
                <a:solidFill>
                  <a:srgbClr val="10141A"/>
                </a:solidFill>
                <a:latin typeface="Arial"/>
              </a:rPr>
              <a:t> options. No single programme has one of its own.</a:t>
            </a:r>
          </a:p>
        </p:txBody>
      </p:sp>
      <p:sp>
        <p:nvSpPr>
          <p:cNvPr id="15" name="TextBox 14"/>
          <p:cNvSpPr txBox="1"/>
          <p:nvPr/>
        </p:nvSpPr>
        <p:spPr>
          <a:xfrm>
            <a:off x="552450" y="5703483"/>
            <a:ext cx="11087100" cy="390823"/>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Session 5 computes them, ranks five options, and shows the three ways they go wrong.</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A warning: QALYs are not DALYs</a:t>
            </a:r>
          </a:p>
        </p:txBody>
      </p:sp>
      <p:sp>
        <p:nvSpPr>
          <p:cNvPr id="4" name="Rectangle 3"/>
          <p:cNvSpPr/>
          <p:nvPr/>
        </p:nvSpPr>
        <p:spPr>
          <a:xfrm>
            <a:off x="552450" y="1162050"/>
            <a:ext cx="546362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2285256"/>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QALY, gained</a:t>
            </a:r>
          </a:p>
        </p:txBody>
      </p:sp>
      <p:sp>
        <p:nvSpPr>
          <p:cNvPr id="7" name="TextBox 6"/>
          <p:cNvSpPr txBox="1"/>
          <p:nvPr/>
        </p:nvSpPr>
        <p:spPr>
          <a:xfrm>
            <a:off x="803672" y="1694649"/>
            <a:ext cx="4989761"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Health </a:t>
            </a:r>
            <a:r>
              <a:rPr sz="2200" b="0" i="1">
                <a:solidFill>
                  <a:srgbClr val="10141A"/>
                </a:solidFill>
                <a:latin typeface="Arial"/>
              </a:rPr>
              <a:t>gained</a:t>
            </a:r>
            <a:r>
              <a:rPr sz="2200" b="0" i="0">
                <a:solidFill>
                  <a:srgbClr val="10141A"/>
                </a:solidFill>
                <a:latin typeface="Arial"/>
              </a:rPr>
              <a:t>. Preference-based utility weights, 1 for full health and 0 for dead, usually elicited from the general public. You maximise it.</a:t>
            </a:r>
          </a:p>
        </p:txBody>
      </p:sp>
      <p:sp>
        <p:nvSpPr>
          <p:cNvPr id="8" name="Rectangle 7"/>
          <p:cNvSpPr/>
          <p:nvPr/>
        </p:nvSpPr>
        <p:spPr>
          <a:xfrm>
            <a:off x="6175921" y="1162050"/>
            <a:ext cx="546362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175921" y="1162050"/>
            <a:ext cx="38100" cy="2285256"/>
          </a:xfrm>
          <a:prstGeom prst="rect">
            <a:avLst/>
          </a:prstGeom>
          <a:solidFill>
            <a:srgbClr val="A322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27143"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DALY, averted</a:t>
            </a:r>
          </a:p>
        </p:txBody>
      </p:sp>
      <p:sp>
        <p:nvSpPr>
          <p:cNvPr id="11" name="TextBox 10"/>
          <p:cNvSpPr txBox="1"/>
          <p:nvPr/>
        </p:nvSpPr>
        <p:spPr>
          <a:xfrm>
            <a:off x="6427143" y="1694649"/>
            <a:ext cx="4989761"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Health </a:t>
            </a:r>
            <a:r>
              <a:rPr sz="2200" b="0" i="1">
                <a:solidFill>
                  <a:srgbClr val="10141A"/>
                </a:solidFill>
                <a:latin typeface="Arial"/>
              </a:rPr>
              <a:t>lost</a:t>
            </a:r>
            <a:r>
              <a:rPr sz="2200" b="0" i="0">
                <a:solidFill>
                  <a:srgbClr val="10141A"/>
                </a:solidFill>
                <a:latin typeface="Arial"/>
              </a:rPr>
              <a:t>. Disability weights plus years of life lost against a reference life expectancy. You minimise it.</a:t>
            </a:r>
          </a:p>
        </p:txBody>
      </p:sp>
      <p:sp>
        <p:nvSpPr>
          <p:cNvPr id="12" name="Rectangle 11"/>
          <p:cNvSpPr/>
          <p:nvPr/>
        </p:nvSpPr>
        <p:spPr>
          <a:xfrm>
            <a:off x="552450" y="3650605"/>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52450" y="3650605"/>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6189" y="3650945"/>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They are not interchangeable, and one is not the arithmetic negative of the other.</a:t>
            </a:r>
          </a:p>
        </p:txBody>
      </p:sp>
      <p:sp>
        <p:nvSpPr>
          <p:cNvPr id="15" name="TextBox 14"/>
          <p:cNvSpPr txBox="1"/>
          <p:nvPr/>
        </p:nvSpPr>
        <p:spPr>
          <a:xfrm>
            <a:off x="552450" y="4846531"/>
            <a:ext cx="11087100" cy="1172468"/>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You met DALYs first, through burden-of-disease teaching. Most Indian HTA work now reports QALYs, because the Indian Reference Case asks for them. Watch which one a paper uses.</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Three errors we will keep catching</a:t>
            </a:r>
          </a:p>
        </p:txBody>
      </p:sp>
      <p:sp>
        <p:nvSpPr>
          <p:cNvPr id="4" name="TextBox 3"/>
          <p:cNvSpPr txBox="1"/>
          <p:nvPr/>
        </p:nvSpPr>
        <p:spPr>
          <a:xfrm>
            <a:off x="1288703" y="1142050"/>
            <a:ext cx="10350847" cy="959048"/>
          </a:xfrm>
          <a:prstGeom prst="rect">
            <a:avLst/>
          </a:prstGeom>
          <a:noFill/>
        </p:spPr>
        <p:txBody>
          <a:bodyPr wrap="square" lIns="0" rIns="0" tIns="0" bIns="0">
            <a:spAutoFit/>
          </a:bodyPr>
          <a:lstStyle/>
          <a:p>
            <a:pPr algn="l">
              <a:lnSpc>
                <a:spcPct val="112500"/>
              </a:lnSpc>
              <a:spcAft>
                <a:spcPts val="0"/>
              </a:spcAft>
              <a:buNone/>
            </a:pPr>
            <a:r>
              <a:rPr sz="2800" b="1" i="0">
                <a:solidFill>
                  <a:srgbClr val="10141A"/>
                </a:solidFill>
                <a:latin typeface="Arial"/>
              </a:rPr>
              <a:t>Calling a costing study a CEA.</a:t>
            </a:r>
            <a:r>
              <a:rPr sz="2800" b="0" i="0">
                <a:solidFill>
                  <a:srgbClr val="10141A"/>
                </a:solidFill>
                <a:latin typeface="Arial"/>
              </a:rPr>
              <a:t> "Cost" in the title does not make it an economic evaluation. Ask Question 1.</a:t>
            </a:r>
          </a:p>
        </p:txBody>
      </p:sp>
      <p:sp>
        <p:nvSpPr>
          <p:cNvPr id="5" name="TextBox 4"/>
          <p:cNvSpPr txBox="1"/>
          <p:nvPr/>
        </p:nvSpPr>
        <p:spPr>
          <a:xfrm>
            <a:off x="1288703" y="2243080"/>
            <a:ext cx="10350847" cy="959048"/>
          </a:xfrm>
          <a:prstGeom prst="rect">
            <a:avLst/>
          </a:prstGeom>
          <a:noFill/>
        </p:spPr>
        <p:txBody>
          <a:bodyPr wrap="square" lIns="0" rIns="0" tIns="0" bIns="0">
            <a:spAutoFit/>
          </a:bodyPr>
          <a:lstStyle/>
          <a:p>
            <a:pPr algn="l">
              <a:lnSpc>
                <a:spcPct val="112500"/>
              </a:lnSpc>
              <a:spcAft>
                <a:spcPts val="0"/>
              </a:spcAft>
              <a:buNone/>
            </a:pPr>
            <a:r>
              <a:rPr sz="2800" b="1" i="0">
                <a:solidFill>
                  <a:srgbClr val="10141A"/>
                </a:solidFill>
                <a:latin typeface="Arial"/>
              </a:rPr>
              <a:t>Calling a CEA a CUA.</a:t>
            </a:r>
            <a:r>
              <a:rPr sz="2800" b="0" i="0">
                <a:solidFill>
                  <a:srgbClr val="10141A"/>
                </a:solidFill>
                <a:latin typeface="Arial"/>
              </a:rPr>
              <a:t> Cost per case detected is not cost per QALY. Look at the denominator.</a:t>
            </a:r>
          </a:p>
        </p:txBody>
      </p:sp>
      <p:sp>
        <p:nvSpPr>
          <p:cNvPr id="6" name="TextBox 5"/>
          <p:cNvSpPr txBox="1"/>
          <p:nvPr/>
        </p:nvSpPr>
        <p:spPr>
          <a:xfrm>
            <a:off x="1288703" y="3344111"/>
            <a:ext cx="10350847" cy="959048"/>
          </a:xfrm>
          <a:prstGeom prst="rect">
            <a:avLst/>
          </a:prstGeom>
          <a:noFill/>
        </p:spPr>
        <p:txBody>
          <a:bodyPr wrap="square" lIns="0" rIns="0" tIns="0" bIns="0">
            <a:spAutoFit/>
          </a:bodyPr>
          <a:lstStyle/>
          <a:p>
            <a:pPr algn="l">
              <a:lnSpc>
                <a:spcPct val="112500"/>
              </a:lnSpc>
              <a:spcAft>
                <a:spcPts val="0"/>
              </a:spcAft>
              <a:buNone/>
            </a:pPr>
            <a:r>
              <a:rPr sz="2800" b="1" i="0">
                <a:solidFill>
                  <a:srgbClr val="10141A"/>
                </a:solidFill>
                <a:latin typeface="Arial"/>
              </a:rPr>
              <a:t>Declaring something cost-effective with no threshold and no comparator.</a:t>
            </a:r>
            <a:r>
              <a:rPr sz="2800" b="0" i="0">
                <a:solidFill>
                  <a:srgbClr val="10141A"/>
                </a:solidFill>
                <a:latin typeface="Arial"/>
              </a:rPr>
              <a:t> The phrase is empty without both.</a:t>
            </a:r>
          </a:p>
        </p:txBody>
      </p:sp>
      <p:sp>
        <p:nvSpPr>
          <p:cNvPr id="7" name="Rectangle 6"/>
          <p:cNvSpPr/>
          <p:nvPr/>
        </p:nvSpPr>
        <p:spPr>
          <a:xfrm>
            <a:off x="552450" y="4485829"/>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52450" y="4485829"/>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6189" y="4486168"/>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A systematic review of Indian evaluations found exactly these problems at scale.</a:t>
            </a:r>
          </a:p>
        </p:txBody>
      </p:sp>
      <p:sp>
        <p:nvSpPr>
          <p:cNvPr id="10" name="Rectangle 9"/>
          <p:cNvSpPr/>
          <p:nvPr/>
        </p:nvSpPr>
        <p:spPr>
          <a:xfrm>
            <a:off x="552450" y="5701754"/>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52450" y="5770575"/>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Prinja et al., </a:t>
            </a:r>
            <a:r>
              <a:rPr sz="1400" b="0" i="1">
                <a:solidFill>
                  <a:srgbClr val="75808D"/>
                </a:solidFill>
                <a:latin typeface="Arial"/>
              </a:rPr>
              <a:t>Applied Health Economics and Health Policy</a:t>
            </a:r>
            <a:r>
              <a:rPr sz="1400" b="0" i="0">
                <a:solidFill>
                  <a:srgbClr val="75808D"/>
                </a:solidFill>
                <a:latin typeface="Arial"/>
              </a:rPr>
              <a:t>, 2015.</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Where this lands on your desk</a:t>
            </a:r>
          </a:p>
        </p:txBody>
      </p:sp>
      <p:sp>
        <p:nvSpPr>
          <p:cNvPr id="4" name="Rectangle 3"/>
          <p:cNvSpPr/>
          <p:nvPr/>
        </p:nvSpPr>
        <p:spPr>
          <a:xfrm>
            <a:off x="552450" y="1162050"/>
            <a:ext cx="5463629" cy="1894433"/>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1894433"/>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State PIP</a:t>
            </a:r>
          </a:p>
        </p:txBody>
      </p:sp>
      <p:sp>
        <p:nvSpPr>
          <p:cNvPr id="7" name="TextBox 6"/>
          <p:cNvSpPr txBox="1"/>
          <p:nvPr/>
        </p:nvSpPr>
        <p:spPr>
          <a:xfrm>
            <a:off x="803672" y="1694649"/>
            <a:ext cx="4989761"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Every activity proposed displaces another. Somebody has to justify the choice.</a:t>
            </a:r>
          </a:p>
        </p:txBody>
      </p:sp>
      <p:sp>
        <p:nvSpPr>
          <p:cNvPr id="8" name="Rectangle 7"/>
          <p:cNvSpPr/>
          <p:nvPr/>
        </p:nvSpPr>
        <p:spPr>
          <a:xfrm>
            <a:off x="6175921" y="1162050"/>
            <a:ext cx="5463629" cy="1894433"/>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175921" y="1162050"/>
            <a:ext cx="38100" cy="1894433"/>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27143"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PMJAY package rates</a:t>
            </a:r>
          </a:p>
        </p:txBody>
      </p:sp>
      <p:sp>
        <p:nvSpPr>
          <p:cNvPr id="11" name="TextBox 10"/>
          <p:cNvSpPr txBox="1"/>
          <p:nvPr/>
        </p:nvSpPr>
        <p:spPr>
          <a:xfrm>
            <a:off x="6427143" y="1694649"/>
            <a:ext cx="4989761"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What a procedure is reimbursed at is a costing and value question, revised using these methods.</a:t>
            </a:r>
          </a:p>
        </p:txBody>
      </p:sp>
      <p:sp>
        <p:nvSpPr>
          <p:cNvPr id="12" name="Rectangle 11"/>
          <p:cNvSpPr/>
          <p:nvPr/>
        </p:nvSpPr>
        <p:spPr>
          <a:xfrm>
            <a:off x="552450" y="3216325"/>
            <a:ext cx="5463629" cy="1894433"/>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52450" y="3216325"/>
            <a:ext cx="38100" cy="1894433"/>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03672" y="3365691"/>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HTAIn topic nomination</a:t>
            </a:r>
          </a:p>
        </p:txBody>
      </p:sp>
      <p:sp>
        <p:nvSpPr>
          <p:cNvPr id="15" name="TextBox 14"/>
          <p:cNvSpPr txBox="1"/>
          <p:nvPr/>
        </p:nvSpPr>
        <p:spPr>
          <a:xfrm>
            <a:off x="803672" y="3748923"/>
            <a:ext cx="4989761"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Any of you can nominate a technology for assessment. Knowing what evidence is needed is the first step.</a:t>
            </a:r>
          </a:p>
        </p:txBody>
      </p:sp>
      <p:sp>
        <p:nvSpPr>
          <p:cNvPr id="16" name="Rectangle 15"/>
          <p:cNvSpPr/>
          <p:nvPr/>
        </p:nvSpPr>
        <p:spPr>
          <a:xfrm>
            <a:off x="6175921" y="3216325"/>
            <a:ext cx="5463629" cy="1894433"/>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175921" y="3216325"/>
            <a:ext cx="38100" cy="1894433"/>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27143" y="3365691"/>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Work you supervise</a:t>
            </a:r>
          </a:p>
        </p:txBody>
      </p:sp>
      <p:sp>
        <p:nvSpPr>
          <p:cNvPr id="19" name="TextBox 18"/>
          <p:cNvSpPr txBox="1"/>
          <p:nvPr/>
        </p:nvSpPr>
        <p:spPr>
          <a:xfrm>
            <a:off x="6427143" y="3748923"/>
            <a:ext cx="4989761"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Label the study honestly. A good cost analysis beats a mislabelled CEA in any thesis or paper.</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The same two questions, on a drug</a:t>
            </a:r>
          </a:p>
        </p:txBody>
      </p:sp>
      <p:sp>
        <p:nvSpPr>
          <p:cNvPr id="4" name="TextBox 3"/>
          <p:cNvSpPr txBox="1"/>
          <p:nvPr/>
        </p:nvSpPr>
        <p:spPr>
          <a:xfrm>
            <a:off x="552450" y="1142050"/>
            <a:ext cx="11087100" cy="390823"/>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Adjuvant trastuzumab versus chemotherapy alone, non-metastatic breast cancer, India.</a:t>
            </a:r>
          </a:p>
        </p:txBody>
      </p:sp>
      <p:graphicFrame>
        <p:nvGraphicFramePr>
          <p:cNvPr id="5" name="Table 4"/>
          <p:cNvGraphicFramePr>
            <a:graphicFrameLocks noGrp="1"/>
          </p:cNvGraphicFramePr>
          <p:nvPr/>
        </p:nvGraphicFramePr>
        <p:xfrm>
          <a:off x="552450" y="1692473"/>
          <a:ext cx="11087100" cy="2524720"/>
        </p:xfrm>
        <a:graphic>
          <a:graphicData uri="http://schemas.openxmlformats.org/drawingml/2006/table">
            <a:tbl>
              <a:tblPr firstRow="1">
                <a:tableStyleId>{5C22544A-7EE6-4342-B048-85BDC9FD1C3A}</a:tableStyleId>
              </a:tblPr>
              <a:tblGrid>
                <a:gridCol w="4194423"/>
                <a:gridCol w="6892677"/>
              </a:tblGrid>
              <a:tr h="841573">
                <a:tc>
                  <a:txBody>
                    <a:bodyPr wrap="square"/>
                    <a:lstStyle/>
                    <a:p>
                      <a:pPr algn="l">
                        <a:lnSpc>
                          <a:spcPct val="104000"/>
                        </a:lnSpc>
                      </a:pPr>
                      <a:r>
                        <a:rPr sz="2100" b="1" i="0">
                          <a:solidFill>
                            <a:srgbClr val="FFFFFF"/>
                          </a:solidFill>
                          <a:latin typeface="Arial"/>
                        </a:rPr>
                        <a:t>Question 1: both costs and consequences?</a:t>
                      </a:r>
                    </a:p>
                  </a:txBody>
                  <a:tcPr marL="60000" marR="60000" marT="35000" marB="35000" anchor="t">
                    <a:solidFill>
                      <a:srgbClr val="162A6C"/>
                    </a:solidFill>
                  </a:tcPr>
                </a:tc>
                <a:tc>
                  <a:txBody>
                    <a:bodyPr wrap="square"/>
                    <a:lstStyle/>
                    <a:p>
                      <a:pPr algn="l">
                        <a:lnSpc>
                          <a:spcPct val="104000"/>
                        </a:lnSpc>
                      </a:pPr>
                      <a:r>
                        <a:rPr sz="2100" b="1" i="0">
                          <a:solidFill>
                            <a:srgbClr val="10141A"/>
                          </a:solidFill>
                          <a:latin typeface="Arial"/>
                        </a:rPr>
                        <a:t>Yes.</a:t>
                      </a:r>
                      <a:r>
                        <a:rPr sz="2100" b="0" i="0">
                          <a:solidFill>
                            <a:srgbClr val="10141A"/>
                          </a:solidFill>
                          <a:latin typeface="Arial"/>
                        </a:rPr>
                        <a:t> Incremental cost, and QALYs gained</a:t>
                      </a:r>
                    </a:p>
                  </a:txBody>
                  <a:tcPr marL="60000" marR="60000" marT="35000" marB="35000" anchor="t">
                    <a:noFill/>
                  </a:tcPr>
                </a:tc>
              </a:tr>
              <a:tr h="841573">
                <a:tc>
                  <a:txBody>
                    <a:bodyPr wrap="square"/>
                    <a:lstStyle/>
                    <a:p>
                      <a:pPr algn="l">
                        <a:lnSpc>
                          <a:spcPct val="104000"/>
                        </a:lnSpc>
                      </a:pPr>
                      <a:r>
                        <a:rPr sz="2100" b="1" i="0">
                          <a:solidFill>
                            <a:srgbClr val="FFFFFF"/>
                          </a:solidFill>
                          <a:latin typeface="Arial"/>
                        </a:rPr>
                        <a:t>Question 2: two or more alternatives?</a:t>
                      </a:r>
                    </a:p>
                  </a:txBody>
                  <a:tcPr marL="60000" marR="60000" marT="35000" marB="35000" anchor="t">
                    <a:solidFill>
                      <a:srgbClr val="162A6C"/>
                    </a:solidFill>
                  </a:tcPr>
                </a:tc>
                <a:tc>
                  <a:txBody>
                    <a:bodyPr wrap="square"/>
                    <a:lstStyle/>
                    <a:p>
                      <a:pPr algn="l">
                        <a:lnSpc>
                          <a:spcPct val="104000"/>
                        </a:lnSpc>
                      </a:pPr>
                      <a:r>
                        <a:rPr sz="2100" b="1" i="0">
                          <a:solidFill>
                            <a:srgbClr val="10141A"/>
                          </a:solidFill>
                          <a:latin typeface="Arial"/>
                        </a:rPr>
                        <a:t>Yes.</a:t>
                      </a:r>
                      <a:r>
                        <a:rPr sz="2100" b="0" i="0">
                          <a:solidFill>
                            <a:srgbClr val="10141A"/>
                          </a:solidFill>
                          <a:latin typeface="Arial"/>
                        </a:rPr>
                        <a:t> Chemotherapy alone, and trastuzumab for a year, six months or nine weeks</a:t>
                      </a:r>
                    </a:p>
                  </a:txBody>
                  <a:tcPr marL="60000" marR="60000" marT="35000" marB="35000" anchor="t">
                    <a:solidFill>
                      <a:srgbClr val="F4F6F9"/>
                    </a:solidFill>
                  </a:tcPr>
                </a:tc>
              </a:tr>
              <a:tr h="841574">
                <a:tc>
                  <a:txBody>
                    <a:bodyPr wrap="square"/>
                    <a:lstStyle/>
                    <a:p>
                      <a:pPr algn="l">
                        <a:lnSpc>
                          <a:spcPct val="104000"/>
                        </a:lnSpc>
                      </a:pPr>
                      <a:r>
                        <a:rPr sz="2100" b="1" i="0">
                          <a:solidFill>
                            <a:srgbClr val="FFFFFF"/>
                          </a:solidFill>
                          <a:latin typeface="Arial"/>
                        </a:rPr>
                        <a:t>So which box?</a:t>
                      </a:r>
                    </a:p>
                  </a:txBody>
                  <a:tcPr marL="60000" marR="60000" marT="35000" marB="35000" anchor="t">
                    <a:solidFill>
                      <a:srgbClr val="162A6C"/>
                    </a:solidFill>
                  </a:tcPr>
                </a:tc>
                <a:tc>
                  <a:txBody>
                    <a:bodyPr wrap="square"/>
                    <a:lstStyle/>
                    <a:p>
                      <a:pPr algn="l">
                        <a:lnSpc>
                          <a:spcPct val="104000"/>
                        </a:lnSpc>
                      </a:pPr>
                      <a:r>
                        <a:rPr sz="2100" b="0" i="0">
                          <a:solidFill>
                            <a:srgbClr val="10141A"/>
                          </a:solidFill>
                          <a:latin typeface="Arial"/>
                        </a:rPr>
                        <a:t>Bottom right: a </a:t>
                      </a:r>
                      <a:r>
                        <a:rPr sz="2100" b="1" i="0">
                          <a:solidFill>
                            <a:srgbClr val="10141A"/>
                          </a:solidFill>
                          <a:latin typeface="Arial"/>
                        </a:rPr>
                        <a:t>full economic evaluation</a:t>
                      </a:r>
                      <a:r>
                        <a:rPr sz="2100" b="0" i="0">
                          <a:solidFill>
                            <a:srgbClr val="10141A"/>
                          </a:solidFill>
                          <a:latin typeface="Arial"/>
                        </a:rPr>
                        <a:t>, and a cost-utility analysis</a:t>
                      </a:r>
                    </a:p>
                  </a:txBody>
                  <a:tcPr marL="60000" marR="60000" marT="35000" marB="35000" anchor="t">
                    <a:noFill/>
                  </a:tcPr>
                </a:tc>
              </a:tr>
            </a:tbl>
          </a:graphicData>
        </a:graphic>
      </p:graphicFrame>
      <p:sp>
        <p:nvSpPr>
          <p:cNvPr id="6" name="Rectangle 5"/>
          <p:cNvSpPr/>
          <p:nvPr/>
        </p:nvSpPr>
        <p:spPr>
          <a:xfrm>
            <a:off x="552450" y="4339233"/>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52450" y="4339233"/>
            <a:ext cx="57150" cy="1032867"/>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6189" y="4339573"/>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Same two questions, same box. The unit of decision changed, the method did not.</a:t>
            </a:r>
          </a:p>
        </p:txBody>
      </p:sp>
      <p:sp>
        <p:nvSpPr>
          <p:cNvPr id="9" name="TextBox 8"/>
          <p:cNvSpPr txBox="1"/>
          <p:nvPr/>
        </p:nvSpPr>
        <p:spPr>
          <a:xfrm>
            <a:off x="552450" y="5392730"/>
            <a:ext cx="11087100" cy="390823"/>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And look at the comparator: four durations of the same drug, not the drug against nothing.</a:t>
            </a:r>
          </a:p>
        </p:txBody>
      </p:sp>
      <p:sp>
        <p:nvSpPr>
          <p:cNvPr id="10" name="Rectangle 9"/>
          <p:cNvSpPr/>
          <p:nvPr/>
        </p:nvSpPr>
        <p:spPr>
          <a:xfrm>
            <a:off x="552450" y="5927824"/>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52450" y="5996645"/>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Gupta, Verma, Gupta, Prinja, </a:t>
            </a:r>
            <a:r>
              <a:rPr sz="1400" b="0" i="1">
                <a:solidFill>
                  <a:srgbClr val="75808D"/>
                </a:solidFill>
                <a:latin typeface="Arial"/>
              </a:rPr>
              <a:t>JCO Global Oncology</a:t>
            </a:r>
            <a:r>
              <a:rPr sz="1400" b="0" i="0">
                <a:solidFill>
                  <a:srgbClr val="75808D"/>
                </a:solidFill>
                <a:latin typeface="Arial"/>
              </a:rPr>
              <a:t>, 2020. Open access.</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Recap</a:t>
            </a:r>
          </a:p>
        </p:txBody>
      </p:sp>
      <p:sp>
        <p:nvSpPr>
          <p:cNvPr id="4" name="TextBox 3"/>
          <p:cNvSpPr txBox="1"/>
          <p:nvPr/>
        </p:nvSpPr>
        <p:spPr>
          <a:xfrm>
            <a:off x="1288703" y="1142050"/>
            <a:ext cx="10350847" cy="959048"/>
          </a:xfrm>
          <a:prstGeom prst="rect">
            <a:avLst/>
          </a:prstGeom>
          <a:noFill/>
        </p:spPr>
        <p:txBody>
          <a:bodyPr wrap="square" lIns="0" rIns="0" tIns="0" bIns="0">
            <a:spAutoFit/>
          </a:bodyPr>
          <a:lstStyle/>
          <a:p>
            <a:pPr algn="l">
              <a:lnSpc>
                <a:spcPct val="112500"/>
              </a:lnSpc>
              <a:spcAft>
                <a:spcPts val="0"/>
              </a:spcAft>
              <a:buNone/>
            </a:pPr>
            <a:r>
              <a:rPr sz="2800" b="1" i="0">
                <a:solidFill>
                  <a:srgbClr val="10141A"/>
                </a:solidFill>
                <a:latin typeface="Arial"/>
              </a:rPr>
              <a:t>Opportunity cost</a:t>
            </a:r>
            <a:r>
              <a:rPr sz="2800" b="0" i="0">
                <a:solidFill>
                  <a:srgbClr val="10141A"/>
                </a:solidFill>
                <a:latin typeface="Arial"/>
              </a:rPr>
              <a:t>, the health forgone elsewhere, is why any of this exists</a:t>
            </a:r>
          </a:p>
        </p:txBody>
      </p:sp>
      <p:sp>
        <p:nvSpPr>
          <p:cNvPr id="5" name="TextBox 4"/>
          <p:cNvSpPr txBox="1"/>
          <p:nvPr/>
        </p:nvSpPr>
        <p:spPr>
          <a:xfrm>
            <a:off x="1288703" y="2243080"/>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An economic evaluation compares </a:t>
            </a:r>
            <a:r>
              <a:rPr sz="2800" b="1" i="0">
                <a:solidFill>
                  <a:srgbClr val="10141A"/>
                </a:solidFill>
                <a:latin typeface="Arial"/>
              </a:rPr>
              <a:t>costs and consequences</a:t>
            </a:r>
            <a:r>
              <a:rPr sz="2800" b="0" i="0">
                <a:solidFill>
                  <a:srgbClr val="10141A"/>
                </a:solidFill>
                <a:latin typeface="Arial"/>
              </a:rPr>
              <a:t> across </a:t>
            </a:r>
            <a:r>
              <a:rPr sz="2800" b="1" i="0">
                <a:solidFill>
                  <a:srgbClr val="10141A"/>
                </a:solidFill>
                <a:latin typeface="Arial"/>
              </a:rPr>
              <a:t>two or more alternatives</a:t>
            </a:r>
          </a:p>
        </p:txBody>
      </p:sp>
      <p:sp>
        <p:nvSpPr>
          <p:cNvPr id="6" name="TextBox 5"/>
          <p:cNvSpPr txBox="1"/>
          <p:nvPr/>
        </p:nvSpPr>
        <p:spPr>
          <a:xfrm>
            <a:off x="1288703" y="3344111"/>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The </a:t>
            </a:r>
            <a:r>
              <a:rPr sz="2800" b="1" i="0">
                <a:solidFill>
                  <a:srgbClr val="10141A"/>
                </a:solidFill>
                <a:latin typeface="Arial"/>
              </a:rPr>
              <a:t>two questions</a:t>
            </a:r>
            <a:r>
              <a:rPr sz="2800" b="0" i="0">
                <a:solidFill>
                  <a:srgbClr val="10141A"/>
                </a:solidFill>
                <a:latin typeface="Arial"/>
              </a:rPr>
              <a:t> sort every study into six boxes. Five are partial</a:t>
            </a:r>
          </a:p>
        </p:txBody>
      </p:sp>
      <p:sp>
        <p:nvSpPr>
          <p:cNvPr id="7" name="TextBox 6"/>
          <p:cNvSpPr txBox="1"/>
          <p:nvPr/>
        </p:nvSpPr>
        <p:spPr>
          <a:xfrm>
            <a:off x="1288703" y="4445141"/>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The four full types differ only in </a:t>
            </a:r>
            <a:r>
              <a:rPr sz="2800" b="1" i="0">
                <a:solidFill>
                  <a:srgbClr val="10141A"/>
                </a:solidFill>
                <a:latin typeface="Arial"/>
              </a:rPr>
              <a:t>how consequences are valued</a:t>
            </a:r>
          </a:p>
        </p:txBody>
      </p:sp>
      <p:sp>
        <p:nvSpPr>
          <p:cNvPr id="8" name="Rectangle 7"/>
          <p:cNvSpPr/>
          <p:nvPr/>
        </p:nvSpPr>
        <p:spPr>
          <a:xfrm>
            <a:off x="552450" y="5086648"/>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52450" y="5086648"/>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6189" y="5086988"/>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Nothing so far tells you whether ₹54,881 per QALY is good value.</a:t>
            </a:r>
          </a:p>
        </p:txBody>
      </p:sp>
      <p:sp>
        <p:nvSpPr>
          <p:cNvPr id="11" name="TextBox 10"/>
          <p:cNvSpPr txBox="1"/>
          <p:nvPr/>
        </p:nvSpPr>
        <p:spPr>
          <a:xfrm>
            <a:off x="552450" y="6140145"/>
            <a:ext cx="11087100" cy="390823"/>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Hold it until after lunch. First, was that the right question?</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Sources</a:t>
            </a:r>
          </a:p>
        </p:txBody>
      </p:sp>
      <p:sp>
        <p:nvSpPr>
          <p:cNvPr id="4" name="TextBox 3"/>
          <p:cNvSpPr txBox="1"/>
          <p:nvPr/>
        </p:nvSpPr>
        <p:spPr>
          <a:xfrm>
            <a:off x="1111002" y="1142050"/>
            <a:ext cx="10528548" cy="479524"/>
          </a:xfrm>
          <a:prstGeom prst="rect">
            <a:avLst/>
          </a:prstGeom>
          <a:noFill/>
        </p:spPr>
        <p:txBody>
          <a:bodyPr wrap="square" lIns="0" rIns="0" tIns="0" bIns="0">
            <a:spAutoFit/>
          </a:bodyPr>
          <a:lstStyle/>
          <a:p>
            <a:pPr algn="l">
              <a:lnSpc>
                <a:spcPct val="112500"/>
              </a:lnSpc>
              <a:spcAft>
                <a:spcPts val="0"/>
              </a:spcAft>
              <a:buNone/>
            </a:pPr>
            <a:r>
              <a:rPr sz="1400" b="1" i="0">
                <a:solidFill>
                  <a:srgbClr val="10141A"/>
                </a:solidFill>
                <a:latin typeface="Arial"/>
              </a:rPr>
              <a:t>Drummond MF, Sculpher MJ, Claxton K, Stoddart GL, Torrance GW.</a:t>
            </a:r>
            <a:r>
              <a:rPr sz="1400" b="0" i="0">
                <a:solidFill>
                  <a:srgbClr val="47525F"/>
                </a:solidFill>
                <a:latin typeface="Arial"/>
              </a:rPr>
              <a:t> Methods for the Economic Evaluation of Health Care Programmes. 4th ed. Oxford University Press; 2015. </a:t>
            </a:r>
            <a:r>
              <a:rPr sz="1400" b="1" i="0">
                <a:solidFill>
                  <a:srgbClr val="10141A"/>
                </a:solidFill>
                <a:latin typeface="Arial"/>
              </a:rPr>
              <a:t>Chapter 1</a:t>
            </a:r>
            <a:r>
              <a:rPr sz="1400" b="0" i="0">
                <a:solidFill>
                  <a:srgbClr val="47525F"/>
                </a:solidFill>
                <a:latin typeface="Arial"/>
              </a:rPr>
              <a:t>, pp. 1–19.</a:t>
            </a:r>
          </a:p>
        </p:txBody>
      </p:sp>
      <p:sp>
        <p:nvSpPr>
          <p:cNvPr id="5" name="TextBox 4"/>
          <p:cNvSpPr txBox="1"/>
          <p:nvPr/>
        </p:nvSpPr>
        <p:spPr>
          <a:xfrm>
            <a:off x="1111002" y="1710276"/>
            <a:ext cx="10528548" cy="479524"/>
          </a:xfrm>
          <a:prstGeom prst="rect">
            <a:avLst/>
          </a:prstGeom>
          <a:noFill/>
        </p:spPr>
        <p:txBody>
          <a:bodyPr wrap="square" lIns="0" rIns="0" tIns="0" bIns="0">
            <a:spAutoFit/>
          </a:bodyPr>
          <a:lstStyle/>
          <a:p>
            <a:pPr algn="l">
              <a:lnSpc>
                <a:spcPct val="112500"/>
              </a:lnSpc>
              <a:spcAft>
                <a:spcPts val="0"/>
              </a:spcAft>
              <a:buNone/>
            </a:pPr>
            <a:r>
              <a:rPr sz="1400" b="1" i="0">
                <a:solidFill>
                  <a:srgbClr val="10141A"/>
                </a:solidFill>
                <a:latin typeface="Arial"/>
              </a:rPr>
              <a:t>Press Information Bureau, Government of India.</a:t>
            </a:r>
            <a:r>
              <a:rPr sz="1400" b="0" i="0">
                <a:solidFill>
                  <a:srgbClr val="47525F"/>
                </a:solidFill>
                <a:latin typeface="Arial"/>
              </a:rPr>
              <a:t> Cervical Cancer Vaccination Campaign launched. 28 February 2026. Burden figures from GLOBOCAN 2022.</a:t>
            </a:r>
          </a:p>
        </p:txBody>
      </p:sp>
      <p:sp>
        <p:nvSpPr>
          <p:cNvPr id="6" name="TextBox 5"/>
          <p:cNvSpPr txBox="1"/>
          <p:nvPr/>
        </p:nvSpPr>
        <p:spPr>
          <a:xfrm>
            <a:off x="1111002" y="2278502"/>
            <a:ext cx="10528548" cy="479524"/>
          </a:xfrm>
          <a:prstGeom prst="rect">
            <a:avLst/>
          </a:prstGeom>
          <a:noFill/>
        </p:spPr>
        <p:txBody>
          <a:bodyPr wrap="square" lIns="0" rIns="0" tIns="0" bIns="0">
            <a:spAutoFit/>
          </a:bodyPr>
          <a:lstStyle/>
          <a:p>
            <a:pPr algn="l">
              <a:lnSpc>
                <a:spcPct val="112500"/>
              </a:lnSpc>
              <a:spcAft>
                <a:spcPts val="0"/>
              </a:spcAft>
              <a:buNone/>
            </a:pPr>
            <a:r>
              <a:rPr sz="1400" b="1" i="0">
                <a:solidFill>
                  <a:srgbClr val="10141A"/>
                </a:solidFill>
                <a:latin typeface="Arial"/>
              </a:rPr>
              <a:t>Ramamoorthy T, Kulothungan V, Sathishkumar K, et al.</a:t>
            </a:r>
            <a:r>
              <a:rPr sz="1400" b="0" i="0">
                <a:solidFill>
                  <a:srgbClr val="47525F"/>
                </a:solidFill>
                <a:latin typeface="Arial"/>
              </a:rPr>
              <a:t> Burden of cervical cancer in India: YLL, YLD and DALYs at national and subnational levels. </a:t>
            </a:r>
            <a:r>
              <a:rPr sz="1400" b="0" i="1">
                <a:solidFill>
                  <a:srgbClr val="47525F"/>
                </a:solidFill>
                <a:latin typeface="Arial"/>
              </a:rPr>
              <a:t>Reprod Health</a:t>
            </a:r>
            <a:r>
              <a:rPr sz="1400" b="0" i="0">
                <a:solidFill>
                  <a:srgbClr val="47525F"/>
                </a:solidFill>
                <a:latin typeface="Arial"/>
              </a:rPr>
              <a:t> 2024;21:111. PMID 39075548</a:t>
            </a:r>
          </a:p>
        </p:txBody>
      </p:sp>
      <p:sp>
        <p:nvSpPr>
          <p:cNvPr id="7" name="TextBox 6"/>
          <p:cNvSpPr txBox="1"/>
          <p:nvPr/>
        </p:nvSpPr>
        <p:spPr>
          <a:xfrm>
            <a:off x="1111002" y="2846727"/>
            <a:ext cx="10528548" cy="479524"/>
          </a:xfrm>
          <a:prstGeom prst="rect">
            <a:avLst/>
          </a:prstGeom>
          <a:noFill/>
        </p:spPr>
        <p:txBody>
          <a:bodyPr wrap="square" lIns="0" rIns="0" tIns="0" bIns="0">
            <a:spAutoFit/>
          </a:bodyPr>
          <a:lstStyle/>
          <a:p>
            <a:pPr algn="l">
              <a:lnSpc>
                <a:spcPct val="112500"/>
              </a:lnSpc>
              <a:spcAft>
                <a:spcPts val="0"/>
              </a:spcAft>
              <a:buNone/>
            </a:pPr>
            <a:r>
              <a:rPr sz="1400" b="1" i="0">
                <a:solidFill>
                  <a:srgbClr val="10141A"/>
                </a:solidFill>
                <a:latin typeface="Arial"/>
              </a:rPr>
              <a:t>Singh MP, Chauhan AS, Rai B, et al.</a:t>
            </a:r>
            <a:r>
              <a:rPr sz="1400" b="0" i="0">
                <a:solidFill>
                  <a:srgbClr val="47525F"/>
                </a:solidFill>
                <a:latin typeface="Arial"/>
              </a:rPr>
              <a:t> Cost of treatment for cervical cancer in India. </a:t>
            </a:r>
            <a:r>
              <a:rPr sz="1400" b="0" i="1">
                <a:solidFill>
                  <a:srgbClr val="47525F"/>
                </a:solidFill>
                <a:latin typeface="Arial"/>
              </a:rPr>
              <a:t>Asian Pac J Cancer Prev</a:t>
            </a:r>
            <a:r>
              <a:rPr sz="1400" b="0" i="0">
                <a:solidFill>
                  <a:srgbClr val="47525F"/>
                </a:solidFill>
                <a:latin typeface="Arial"/>
              </a:rPr>
              <a:t> 2020;21(9):2639–46. PMID 32986363</a:t>
            </a:r>
          </a:p>
        </p:txBody>
      </p:sp>
      <p:sp>
        <p:nvSpPr>
          <p:cNvPr id="8" name="TextBox 7"/>
          <p:cNvSpPr txBox="1"/>
          <p:nvPr/>
        </p:nvSpPr>
        <p:spPr>
          <a:xfrm>
            <a:off x="1111002" y="3414953"/>
            <a:ext cx="10528548" cy="479524"/>
          </a:xfrm>
          <a:prstGeom prst="rect">
            <a:avLst/>
          </a:prstGeom>
          <a:noFill/>
        </p:spPr>
        <p:txBody>
          <a:bodyPr wrap="square" lIns="0" rIns="0" tIns="0" bIns="0">
            <a:spAutoFit/>
          </a:bodyPr>
          <a:lstStyle/>
          <a:p>
            <a:pPr algn="l">
              <a:lnSpc>
                <a:spcPct val="112500"/>
              </a:lnSpc>
              <a:spcAft>
                <a:spcPts val="0"/>
              </a:spcAft>
              <a:buNone/>
            </a:pPr>
            <a:r>
              <a:rPr sz="1400" b="1" i="0">
                <a:solidFill>
                  <a:srgbClr val="10141A"/>
                </a:solidFill>
                <a:latin typeface="Arial"/>
              </a:rPr>
              <a:t>Sankaranarayanan R, Nene BM, Shastri SS, et al.</a:t>
            </a:r>
            <a:r>
              <a:rPr sz="1400" b="0" i="0">
                <a:solidFill>
                  <a:srgbClr val="47525F"/>
                </a:solidFill>
                <a:latin typeface="Arial"/>
              </a:rPr>
              <a:t> HPV screening for cervical cancer in rural India. </a:t>
            </a:r>
            <a:r>
              <a:rPr sz="1400" b="0" i="1">
                <a:solidFill>
                  <a:srgbClr val="47525F"/>
                </a:solidFill>
                <a:latin typeface="Arial"/>
              </a:rPr>
              <a:t>N Engl J Med</a:t>
            </a:r>
            <a:r>
              <a:rPr sz="1400" b="0" i="0">
                <a:solidFill>
                  <a:srgbClr val="47525F"/>
                </a:solidFill>
                <a:latin typeface="Arial"/>
              </a:rPr>
              <a:t> 2009;360:1385–94. PMID 19339719</a:t>
            </a:r>
          </a:p>
        </p:txBody>
      </p:sp>
      <p:sp>
        <p:nvSpPr>
          <p:cNvPr id="9" name="TextBox 8"/>
          <p:cNvSpPr txBox="1"/>
          <p:nvPr/>
        </p:nvSpPr>
        <p:spPr>
          <a:xfrm>
            <a:off x="1111002" y="3983179"/>
            <a:ext cx="10528548" cy="479524"/>
          </a:xfrm>
          <a:prstGeom prst="rect">
            <a:avLst/>
          </a:prstGeom>
          <a:noFill/>
        </p:spPr>
        <p:txBody>
          <a:bodyPr wrap="square" lIns="0" rIns="0" tIns="0" bIns="0">
            <a:spAutoFit/>
          </a:bodyPr>
          <a:lstStyle/>
          <a:p>
            <a:pPr algn="l">
              <a:lnSpc>
                <a:spcPct val="112500"/>
              </a:lnSpc>
              <a:spcAft>
                <a:spcPts val="0"/>
              </a:spcAft>
              <a:buNone/>
            </a:pPr>
            <a:r>
              <a:rPr sz="1400" b="1" i="0">
                <a:solidFill>
                  <a:srgbClr val="10141A"/>
                </a:solidFill>
                <a:latin typeface="Arial"/>
              </a:rPr>
              <a:t>Chauhan AS, Prinja S, Srinivasan R, et al.</a:t>
            </a:r>
            <a:r>
              <a:rPr sz="1400" b="0" i="0">
                <a:solidFill>
                  <a:srgbClr val="47525F"/>
                </a:solidFill>
                <a:latin typeface="Arial"/>
              </a:rPr>
              <a:t> Cost effectiveness of strategies for cervical cancer prevention in India. </a:t>
            </a:r>
            <a:r>
              <a:rPr sz="1400" b="0" i="1">
                <a:solidFill>
                  <a:srgbClr val="47525F"/>
                </a:solidFill>
                <a:latin typeface="Arial"/>
              </a:rPr>
              <a:t>PLoS One</a:t>
            </a:r>
            <a:r>
              <a:rPr sz="1400" b="0" i="0">
                <a:solidFill>
                  <a:srgbClr val="47525F"/>
                </a:solidFill>
                <a:latin typeface="Arial"/>
              </a:rPr>
              <a:t> 2020;15(9):e0238291. PMID 32870941</a:t>
            </a:r>
          </a:p>
        </p:txBody>
      </p:sp>
      <p:sp>
        <p:nvSpPr>
          <p:cNvPr id="10" name="TextBox 9"/>
          <p:cNvSpPr txBox="1"/>
          <p:nvPr/>
        </p:nvSpPr>
        <p:spPr>
          <a:xfrm>
            <a:off x="1111002" y="4551405"/>
            <a:ext cx="10528548" cy="479524"/>
          </a:xfrm>
          <a:prstGeom prst="rect">
            <a:avLst/>
          </a:prstGeom>
          <a:noFill/>
        </p:spPr>
        <p:txBody>
          <a:bodyPr wrap="square" lIns="0" rIns="0" tIns="0" bIns="0">
            <a:spAutoFit/>
          </a:bodyPr>
          <a:lstStyle/>
          <a:p>
            <a:pPr algn="l">
              <a:lnSpc>
                <a:spcPct val="112500"/>
              </a:lnSpc>
              <a:spcAft>
                <a:spcPts val="0"/>
              </a:spcAft>
              <a:buNone/>
            </a:pPr>
            <a:r>
              <a:rPr sz="1400" b="1" i="0">
                <a:solidFill>
                  <a:srgbClr val="10141A"/>
                </a:solidFill>
                <a:latin typeface="Arial"/>
              </a:rPr>
              <a:t>Minakaran N, Morjaria P, Frick KD, Gilbert C.</a:t>
            </a:r>
            <a:r>
              <a:rPr sz="1400" b="0" i="0">
                <a:solidFill>
                  <a:srgbClr val="47525F"/>
                </a:solidFill>
                <a:latin typeface="Arial"/>
              </a:rPr>
              <a:t> Cost-minimisation analysis from a non-inferiority trial of ready-made versus custom-made spectacles for school children in India. </a:t>
            </a:r>
            <a:r>
              <a:rPr sz="1400" b="0" i="1">
                <a:solidFill>
                  <a:srgbClr val="47525F"/>
                </a:solidFill>
                <a:latin typeface="Arial"/>
              </a:rPr>
              <a:t>Ophthalmic Epidemiol</a:t>
            </a:r>
            <a:r>
              <a:rPr sz="1400" b="0" i="0">
                <a:solidFill>
                  <a:srgbClr val="47525F"/>
                </a:solidFill>
                <a:latin typeface="Arial"/>
              </a:rPr>
              <a:t> 2021;28(5):383–91. PMID 33256485</a:t>
            </a:r>
          </a:p>
        </p:txBody>
      </p:sp>
      <p:sp>
        <p:nvSpPr>
          <p:cNvPr id="11" name="TextBox 10"/>
          <p:cNvSpPr txBox="1"/>
          <p:nvPr/>
        </p:nvSpPr>
        <p:spPr>
          <a:xfrm>
            <a:off x="1111002" y="5119630"/>
            <a:ext cx="10528548" cy="479524"/>
          </a:xfrm>
          <a:prstGeom prst="rect">
            <a:avLst/>
          </a:prstGeom>
          <a:noFill/>
        </p:spPr>
        <p:txBody>
          <a:bodyPr wrap="square" lIns="0" rIns="0" tIns="0" bIns="0">
            <a:spAutoFit/>
          </a:bodyPr>
          <a:lstStyle/>
          <a:p>
            <a:pPr algn="l">
              <a:lnSpc>
                <a:spcPct val="112500"/>
              </a:lnSpc>
              <a:spcAft>
                <a:spcPts val="0"/>
              </a:spcAft>
              <a:buNone/>
            </a:pPr>
            <a:r>
              <a:rPr sz="1400" b="1" i="0">
                <a:solidFill>
                  <a:srgbClr val="10141A"/>
                </a:solidFill>
                <a:latin typeface="Arial"/>
              </a:rPr>
              <a:t>Esposito DH, Tate JE, Kang G, Parashar UD.</a:t>
            </a:r>
            <a:r>
              <a:rPr sz="1400" b="0" i="0">
                <a:solidFill>
                  <a:srgbClr val="47525F"/>
                </a:solidFill>
                <a:latin typeface="Arial"/>
              </a:rPr>
              <a:t> Projected impact and cost-effectiveness of a rotavirus vaccination program in India, 2008. </a:t>
            </a:r>
            <a:r>
              <a:rPr sz="1400" b="0" i="1">
                <a:solidFill>
                  <a:srgbClr val="47525F"/>
                </a:solidFill>
                <a:latin typeface="Arial"/>
              </a:rPr>
              <a:t>Clin Infect Dis</a:t>
            </a:r>
            <a:r>
              <a:rPr sz="1400" b="0" i="0">
                <a:solidFill>
                  <a:srgbClr val="47525F"/>
                </a:solidFill>
                <a:latin typeface="Arial"/>
              </a:rPr>
              <a:t> 2011;52(2):171–7. PMID 21288839</a:t>
            </a:r>
          </a:p>
        </p:txBody>
      </p:sp>
      <p:sp>
        <p:nvSpPr>
          <p:cNvPr id="12" name="TextBox 11"/>
          <p:cNvSpPr txBox="1"/>
          <p:nvPr/>
        </p:nvSpPr>
        <p:spPr>
          <a:xfrm>
            <a:off x="1111002" y="5687856"/>
            <a:ext cx="10528548" cy="479524"/>
          </a:xfrm>
          <a:prstGeom prst="rect">
            <a:avLst/>
          </a:prstGeom>
          <a:noFill/>
        </p:spPr>
        <p:txBody>
          <a:bodyPr wrap="square" lIns="0" rIns="0" tIns="0" bIns="0">
            <a:spAutoFit/>
          </a:bodyPr>
          <a:lstStyle/>
          <a:p>
            <a:pPr algn="l">
              <a:lnSpc>
                <a:spcPct val="112500"/>
              </a:lnSpc>
              <a:spcAft>
                <a:spcPts val="0"/>
              </a:spcAft>
              <a:buNone/>
            </a:pPr>
            <a:r>
              <a:rPr sz="1400" b="1" i="0">
                <a:solidFill>
                  <a:srgbClr val="10141A"/>
                </a:solidFill>
                <a:latin typeface="Arial"/>
              </a:rPr>
              <a:t>Prinja S, Chauhan AS, Angell B, et al.</a:t>
            </a:r>
            <a:r>
              <a:rPr sz="1400" b="0" i="0">
                <a:solidFill>
                  <a:srgbClr val="47525F"/>
                </a:solidFill>
                <a:latin typeface="Arial"/>
              </a:rPr>
              <a:t> A systematic review of the state of economic evaluation for health care in India. </a:t>
            </a:r>
            <a:r>
              <a:rPr sz="1400" b="0" i="1">
                <a:solidFill>
                  <a:srgbClr val="47525F"/>
                </a:solidFill>
                <a:latin typeface="Arial"/>
              </a:rPr>
              <a:t>Appl Health Econ Health Policy</a:t>
            </a:r>
            <a:r>
              <a:rPr sz="1400" b="0" i="0">
                <a:solidFill>
                  <a:srgbClr val="47525F"/>
                </a:solidFill>
                <a:latin typeface="Arial"/>
              </a:rPr>
              <a:t> 2015;13(6):595–613. PMID 26449485</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914400" y="-20000"/>
            <a:ext cx="10363200" cy="319832"/>
          </a:xfrm>
          <a:prstGeom prst="rect">
            <a:avLst/>
          </a:prstGeom>
          <a:noFill/>
        </p:spPr>
        <p:txBody>
          <a:bodyPr wrap="square" lIns="0" rIns="0" tIns="0" bIns="0">
            <a:spAutoFit/>
          </a:bodyPr>
          <a:lstStyle/>
          <a:p>
            <a:pPr algn="l">
              <a:lnSpc>
                <a:spcPct val="116700"/>
              </a:lnSpc>
              <a:spcAft>
                <a:spcPts val="0"/>
              </a:spcAft>
              <a:buNone/>
            </a:pPr>
            <a:r>
              <a:rPr sz="1800" b="1" i="0" spc="198">
                <a:solidFill>
                  <a:srgbClr val="1B3E8F"/>
                </a:solidFill>
                <a:latin typeface="Arial"/>
              </a:rPr>
              <a:t>FACULTY WORKSHOP · SESSION 3 · DRUMMOND 4TH ED., CHAPTER 4</a:t>
            </a:r>
          </a:p>
        </p:txBody>
      </p:sp>
      <p:sp>
        <p:nvSpPr>
          <p:cNvPr id="3" name="TextBox 2"/>
          <p:cNvSpPr txBox="1"/>
          <p:nvPr/>
        </p:nvSpPr>
        <p:spPr>
          <a:xfrm>
            <a:off x="914400" y="459673"/>
            <a:ext cx="10363200" cy="1508224"/>
          </a:xfrm>
          <a:prstGeom prst="rect">
            <a:avLst/>
          </a:prstGeom>
          <a:noFill/>
        </p:spPr>
        <p:txBody>
          <a:bodyPr wrap="square" lIns="0" rIns="0" tIns="0" bIns="0">
            <a:spAutoFit/>
          </a:bodyPr>
          <a:lstStyle/>
          <a:p>
            <a:pPr algn="l">
              <a:lnSpc>
                <a:spcPct val="91700"/>
              </a:lnSpc>
              <a:spcAft>
                <a:spcPts val="400"/>
              </a:spcAft>
              <a:buNone/>
            </a:pPr>
            <a:r>
              <a:rPr sz="5400" b="1" i="0" spc="-81">
                <a:solidFill>
                  <a:srgbClr val="162A6C"/>
                </a:solidFill>
                <a:latin typeface="Arial"/>
              </a:rPr>
              <a:t>Framing</a:t>
            </a:r>
          </a:p>
          <a:p>
            <a:pPr algn="l">
              <a:lnSpc>
                <a:spcPct val="91700"/>
              </a:lnSpc>
              <a:spcAft>
                <a:spcPts val="400"/>
              </a:spcAft>
              <a:buNone/>
            </a:pPr>
            <a:r>
              <a:rPr sz="5400" b="1" i="0" spc="-81">
                <a:solidFill>
                  <a:srgbClr val="162A6C"/>
                </a:solidFill>
                <a:latin typeface="Arial"/>
              </a:rPr>
              <a:t>the question</a:t>
            </a:r>
          </a:p>
        </p:txBody>
      </p:sp>
      <p:sp>
        <p:nvSpPr>
          <p:cNvPr id="4" name="TextBox 3"/>
          <p:cNvSpPr txBox="1"/>
          <p:nvPr/>
        </p:nvSpPr>
        <p:spPr>
          <a:xfrm>
            <a:off x="914400" y="2207808"/>
            <a:ext cx="10363200" cy="1542157"/>
          </a:xfrm>
          <a:prstGeom prst="rect">
            <a:avLst/>
          </a:prstGeom>
          <a:noFill/>
        </p:spPr>
        <p:txBody>
          <a:bodyPr wrap="square" lIns="0" rIns="0" tIns="0" bIns="0">
            <a:spAutoFit/>
          </a:bodyPr>
          <a:lstStyle/>
          <a:p>
            <a:pPr algn="l">
              <a:lnSpc>
                <a:spcPct val="112500"/>
              </a:lnSpc>
              <a:spcAft>
                <a:spcPts val="0"/>
              </a:spcAft>
              <a:buNone/>
            </a:pPr>
            <a:r>
              <a:rPr sz="3000" b="0" i="0">
                <a:solidFill>
                  <a:srgbClr val="47525F"/>
                </a:solidFill>
                <a:latin typeface="Arial"/>
              </a:rPr>
              <a:t>The decision problem, the comparator, the perspective, the time horizon. Four choices made before any arithmetic, and each one can decide the answer.</a:t>
            </a:r>
          </a:p>
        </p:txBody>
      </p:sp>
      <p:sp>
        <p:nvSpPr>
          <p:cNvPr id="5" name="TextBox 4"/>
          <p:cNvSpPr txBox="1"/>
          <p:nvPr/>
        </p:nvSpPr>
        <p:spPr>
          <a:xfrm>
            <a:off x="914400" y="4029167"/>
            <a:ext cx="103632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75808D"/>
                </a:solidFill>
                <a:latin typeface="Arial"/>
              </a:rPr>
              <a:t>Before the next session: skim the methods of your group's paper and note its perspective, time horizon and discount rate.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